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11"/>
  </p:notesMasterIdLst>
  <p:sldIdLst>
    <p:sldId id="256" r:id="rId3"/>
    <p:sldId id="259" r:id="rId4"/>
    <p:sldId id="260" r:id="rId5"/>
    <p:sldId id="261" r:id="rId6"/>
    <p:sldId id="262" r:id="rId7"/>
    <p:sldId id="263" r:id="rId8"/>
    <p:sldId id="264" r:id="rId9"/>
    <p:sldId id="265" r:id="rId10"/>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470"/>
    <p:restoredTop sz="69926" autoAdjust="0"/>
  </p:normalViewPr>
  <p:slideViewPr>
    <p:cSldViewPr snapToGrid="0" snapToObjects="1">
      <p:cViewPr varScale="1">
        <p:scale>
          <a:sx n="50" d="100"/>
          <a:sy n="50" d="100"/>
        </p:scale>
        <p:origin x="168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lke Thijssen" userId="c0529273-3718-457e-8452-9d06b014bb68" providerId="ADAL" clId="{CAF85451-574A-4FFF-80FF-7FEB767EEDF9}"/>
    <pc:docChg chg="modSld">
      <pc:chgData name="Elke Thijssen" userId="c0529273-3718-457e-8452-9d06b014bb68" providerId="ADAL" clId="{CAF85451-574A-4FFF-80FF-7FEB767EEDF9}" dt="2017-09-20T07:57:36.895" v="31" actId="6549"/>
      <pc:docMkLst>
        <pc:docMk/>
      </pc:docMkLst>
      <pc:sldChg chg="modSp">
        <pc:chgData name="Elke Thijssen" userId="c0529273-3718-457e-8452-9d06b014bb68" providerId="ADAL" clId="{CAF85451-574A-4FFF-80FF-7FEB767EEDF9}" dt="2017-09-20T07:57:36.895" v="31" actId="6549"/>
        <pc:sldMkLst>
          <pc:docMk/>
          <pc:sldMk cId="1527136857" sldId="265"/>
        </pc:sldMkLst>
        <pc:spChg chg="mod">
          <ac:chgData name="Elke Thijssen" userId="c0529273-3718-457e-8452-9d06b014bb68" providerId="ADAL" clId="{CAF85451-574A-4FFF-80FF-7FEB767EEDF9}" dt="2017-09-20T07:57:36.895" v="31" actId="6549"/>
          <ac:spMkLst>
            <pc:docMk/>
            <pc:sldMk cId="1527136857" sldId="265"/>
            <ac:spMk id="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E97612-2534-4097-959A-008A984F71A4}" type="datetimeFigureOut">
              <a:rPr lang="nl-NL" smtClean="0"/>
              <a:t>20-9-2017</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028BB0C-D062-4E5B-B17B-EADF4B9C4D2A}" type="slidenum">
              <a:rPr lang="nl-NL" smtClean="0"/>
              <a:t>‹nr.›</a:t>
            </a:fld>
            <a:endParaRPr lang="nl-NL"/>
          </a:p>
        </p:txBody>
      </p:sp>
    </p:spTree>
    <p:extLst>
      <p:ext uri="{BB962C8B-B14F-4D97-AF65-F5344CB8AC3E}">
        <p14:creationId xmlns:p14="http://schemas.microsoft.com/office/powerpoint/2010/main" val="37374722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kennisbanksportenbewegen.nl/?file=3629&amp;m=1422883360&amp;action=file.download"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Beginnen met voorstellen:</a:t>
            </a:r>
          </a:p>
          <a:p>
            <a:pPr marL="171450" indent="-171450">
              <a:buFont typeface="Arial" charset="0"/>
              <a:buChar char="•"/>
            </a:pPr>
            <a:r>
              <a:rPr lang="nl-NL" dirty="0"/>
              <a:t>Naam</a:t>
            </a:r>
          </a:p>
          <a:p>
            <a:pPr marL="171450" indent="-171450">
              <a:buFont typeface="Arial" charset="0"/>
              <a:buChar char="•"/>
            </a:pPr>
            <a:r>
              <a:rPr lang="nl-NL" dirty="0"/>
              <a:t>Functie</a:t>
            </a:r>
          </a:p>
          <a:p>
            <a:pPr marL="171450" indent="-171450">
              <a:buFont typeface="Arial" charset="0"/>
              <a:buChar char="•"/>
            </a:pPr>
            <a:r>
              <a:rPr lang="nl-NL" dirty="0"/>
              <a:t>Waarom deze bijeenkomst?</a:t>
            </a:r>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D5FF98-8342-0D48-82DB-D8520F292D81}"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441790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Vertellen </a:t>
            </a:r>
            <a:r>
              <a:rPr lang="nl-NL" baseline="0" dirty="0"/>
              <a:t>over de KNHB Sportiviteit &amp; Respect campagne of als je als vereniging een eigen campagne hebt, vertel daarover:</a:t>
            </a:r>
          </a:p>
          <a:p>
            <a:endParaRPr lang="nl-NL" baseline="0" dirty="0"/>
          </a:p>
          <a:p>
            <a:pPr marL="171450" indent="-171450">
              <a:buFont typeface="Arial" charset="0"/>
              <a:buChar char="•"/>
            </a:pPr>
            <a:r>
              <a:rPr lang="nl-NL" baseline="0" dirty="0"/>
              <a:t>Vanaf 2002 voert de KNHB al campagne en is daarmee kartrekker van andere bonden betreft dit onderwerp. </a:t>
            </a:r>
          </a:p>
          <a:p>
            <a:pPr marL="171450" indent="-171450">
              <a:buFont typeface="Arial" charset="0"/>
              <a:buChar char="•"/>
            </a:pPr>
            <a:r>
              <a:rPr lang="nl-NL" baseline="0" dirty="0"/>
              <a:t>Vele verenigingen hebben hun eigen campagnes en acties.</a:t>
            </a:r>
          </a:p>
          <a:p>
            <a:pPr marL="171450" indent="-171450">
              <a:buFont typeface="Arial" charset="0"/>
              <a:buChar char="•"/>
            </a:pPr>
            <a:r>
              <a:rPr lang="nl-NL" baseline="0" dirty="0"/>
              <a:t>70% van alle verenigingen heeft een S&amp;R ambassadeur of commissie. </a:t>
            </a:r>
          </a:p>
          <a:p>
            <a:pPr marL="171450" indent="-171450">
              <a:buFont typeface="Arial" charset="0"/>
              <a:buChar char="•"/>
            </a:pPr>
            <a:r>
              <a:rPr lang="nl-NL" b="1" baseline="0" dirty="0"/>
              <a:t>Gegevens om trots op te zijn! </a:t>
            </a:r>
          </a:p>
          <a:p>
            <a:pPr marL="171450" indent="-171450">
              <a:buFont typeface="Arial" charset="0"/>
              <a:buChar char="•"/>
            </a:pPr>
            <a:r>
              <a:rPr lang="nl-NL" b="0" baseline="0" dirty="0"/>
              <a:t>Uit onderzoek dat onlangs gepubliceerd is (</a:t>
            </a:r>
            <a:r>
              <a:rPr lang="nl-NL" b="0" baseline="0" dirty="0" err="1"/>
              <a:t>https</a:t>
            </a:r>
            <a:r>
              <a:rPr lang="nl-NL" b="0" baseline="0" dirty="0"/>
              <a:t>://</a:t>
            </a:r>
            <a:r>
              <a:rPr lang="nl-NL" b="0" baseline="0" dirty="0" err="1"/>
              <a:t>www.knhb.nl</a:t>
            </a:r>
            <a:r>
              <a:rPr lang="nl-NL" b="0" baseline="0" dirty="0"/>
              <a:t>/nieuws/meer-hockeywedstrijden-minder-rode-kaarten-in-seizoen-2016-2017) door de KNHB blijkt dat het aantal gegeven gele en rode kaarten en het aantal incidenten is afgenomen de laatste jaren. Prachtige gegevens, maar we zijn er nog lang niet!</a:t>
            </a:r>
            <a:endParaRPr lang="nl-NL" b="0" dirty="0"/>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D5FF98-8342-0D48-82DB-D8520F292D81}"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344407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a:t>We zijn toe aan een volgende stap; het creëren van een veilige sportomgeving voor iedereen,</a:t>
            </a:r>
            <a:r>
              <a:rPr lang="nl-NL" baseline="0" dirty="0"/>
              <a:t> waarin iedereen zichzelf kan en mag zijn. </a:t>
            </a:r>
            <a:r>
              <a:rPr lang="nl-NL" sz="1200" kern="1200" dirty="0">
                <a:solidFill>
                  <a:schemeClr val="tx1"/>
                </a:solidFill>
                <a:effectLst/>
                <a:latin typeface="+mn-lt"/>
                <a:ea typeface="+mn-ea"/>
                <a:cs typeface="+mn-cs"/>
              </a:rPr>
              <a:t>“Is deze stap nodig in de hockeysport?” Ja, deze stap is absoluut nodig. Uit een </a:t>
            </a:r>
            <a:r>
              <a:rPr lang="nl-NL" sz="1200" u="none" kern="1200" dirty="0">
                <a:solidFill>
                  <a:schemeClr val="tx1"/>
                </a:solidFill>
                <a:effectLst/>
                <a:latin typeface="+mn-lt"/>
                <a:ea typeface="+mn-ea"/>
                <a:cs typeface="+mn-cs"/>
                <a:hlinkClick r:id="rId3"/>
              </a:rPr>
              <a:t>Mulier onderzoek over homoacceptatie in de sport</a:t>
            </a:r>
            <a:r>
              <a:rPr lang="nl-NL" sz="1200" u="none" kern="1200" dirty="0">
                <a:solidFill>
                  <a:schemeClr val="tx1"/>
                </a:solidFill>
                <a:effectLst/>
                <a:latin typeface="+mn-lt"/>
                <a:ea typeface="+mn-ea"/>
                <a:cs typeface="+mn-cs"/>
              </a:rPr>
              <a:t> </a:t>
            </a:r>
            <a:r>
              <a:rPr lang="nl-NL" sz="1200" kern="1200" dirty="0">
                <a:solidFill>
                  <a:schemeClr val="tx1"/>
                </a:solidFill>
                <a:effectLst/>
                <a:latin typeface="+mn-lt"/>
                <a:ea typeface="+mn-ea"/>
                <a:cs typeface="+mn-cs"/>
              </a:rPr>
              <a:t>blijkt namelijk dat ‘homo’ het meest gebruikte scheldwoord is in de sportwereld. Wanneer je als jonge hockeyer nog in de kast zit, maar ook als je er al voor uit bent gekomen is het niet fijn om dit woord in negatieve zin te horen. Het wordt geroepen als je een slechte pass hebt gegeven, niet hard genoeg gelopen hebt, een verkeerde beslissing als scheidsrechter hebt gemaakt… het wordt in ieder geval nooit in een positieve context gebruikt in de sport. Het kan ervoor zorgen dat je je als LHTB (Lesbienne, Homo, Transgender, Biseksueel) speler uitgesloten voelt en soms ook onveilig. Velen kiezen ervoor om er dan maar niet voor uit te komen dat ze homo zijn en zich te conformeren aan de rest. Dit kan zich afspelen waar je bij staat. Vaak herken je signalen niet en blijft het onzichtbaar. Maar kijk eens binnen je eigen vereniging, hoeveel homoseksuele mannen ken je? </a:t>
            </a:r>
          </a:p>
          <a:p>
            <a:pPr marL="0" marR="0" indent="0" algn="l" defTabSz="914400" rtl="0" eaLnBrk="1" fontAlgn="auto" latinLnBrk="0" hangingPunct="1">
              <a:lnSpc>
                <a:spcPct val="100000"/>
              </a:lnSpc>
              <a:spcBef>
                <a:spcPts val="0"/>
              </a:spcBef>
              <a:spcAft>
                <a:spcPts val="0"/>
              </a:spcAft>
              <a:buClrTx/>
              <a:buSzTx/>
              <a:buFontTx/>
              <a:buNone/>
              <a:tabLst/>
              <a:defRPr/>
            </a:pPr>
            <a:endParaRPr lang="nl-NL"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a:solidFill>
                  <a:schemeClr val="tx1"/>
                </a:solidFill>
                <a:effectLst/>
                <a:latin typeface="+mn-lt"/>
                <a:ea typeface="+mn-ea"/>
                <a:cs typeface="+mn-cs"/>
              </a:rPr>
              <a:t>Zoals Erik Gerritsen, directeur van de KNHB het verwoord: </a:t>
            </a:r>
          </a:p>
          <a:p>
            <a:pPr marL="0" marR="0" indent="0" algn="l" defTabSz="914400" rtl="0" eaLnBrk="1" fontAlgn="auto" latinLnBrk="0" hangingPunct="1">
              <a:lnSpc>
                <a:spcPct val="100000"/>
              </a:lnSpc>
              <a:spcBef>
                <a:spcPts val="0"/>
              </a:spcBef>
              <a:spcAft>
                <a:spcPts val="0"/>
              </a:spcAft>
              <a:buClrTx/>
              <a:buSzTx/>
              <a:buFontTx/>
              <a:buNone/>
              <a:tabLst/>
              <a:defRPr/>
            </a:pPr>
            <a:endParaRPr lang="nl-NL" sz="1200" i="1"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nl-NL" sz="1200" i="1" kern="1200" dirty="0">
                <a:solidFill>
                  <a:schemeClr val="tx1"/>
                </a:solidFill>
                <a:effectLst/>
                <a:latin typeface="+mn-lt"/>
                <a:ea typeface="+mn-ea"/>
                <a:cs typeface="+mn-cs"/>
              </a:rPr>
              <a:t>“Het onderwerp is onzichtbaar geweest. Als je het niet bespreekbaar maakt, heb je ook geen probleem is de algemene gedachte. Maar we willen onze kop niet meer in het zand steken en bespreekbaar maken of iedereen echt wel zichzelf kan en mag zijn binnen de hockeywereld.”</a:t>
            </a:r>
          </a:p>
          <a:p>
            <a:pPr marL="0" marR="0" indent="0" algn="l" defTabSz="914400" rtl="0" eaLnBrk="1" fontAlgn="auto" latinLnBrk="0" hangingPunct="1">
              <a:lnSpc>
                <a:spcPct val="100000"/>
              </a:lnSpc>
              <a:spcBef>
                <a:spcPts val="0"/>
              </a:spcBef>
              <a:spcAft>
                <a:spcPts val="0"/>
              </a:spcAft>
              <a:buClrTx/>
              <a:buSzTx/>
              <a:buFontTx/>
              <a:buNone/>
              <a:tabLst/>
              <a:defRPr/>
            </a:pPr>
            <a:endParaRPr lang="nl-NL" sz="1200" i="1"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nl-NL" sz="1200" b="1" i="0" kern="1200" dirty="0">
                <a:solidFill>
                  <a:schemeClr val="tx1"/>
                </a:solidFill>
                <a:effectLst/>
                <a:latin typeface="+mn-lt"/>
                <a:ea typeface="+mn-ea"/>
                <a:cs typeface="+mn-cs"/>
              </a:rPr>
              <a:t>Een nadere onderbouwing is:</a:t>
            </a:r>
          </a:p>
          <a:p>
            <a:pPr marL="171450" indent="-171450">
              <a:buFont typeface="Arial" charset="0"/>
              <a:buChar char="•"/>
            </a:pPr>
            <a:r>
              <a:rPr lang="nl-NL" baseline="0" dirty="0"/>
              <a:t>Zoals gezegd er zijn nog steeds teveel incidenten over discriminatie en onsportief gedrag</a:t>
            </a:r>
          </a:p>
          <a:p>
            <a:pPr marL="171450" indent="-171450">
              <a:buFont typeface="Arial" charset="0"/>
              <a:buChar char="•"/>
            </a:pPr>
            <a:r>
              <a:rPr lang="nl-NL" baseline="0" dirty="0"/>
              <a:t>Uit onderzoek blijkt ook dat homo het meest gebruikte scheldwoord is op de velden. </a:t>
            </a:r>
            <a:r>
              <a:rPr lang="nl-NL" sz="1200" kern="1200" dirty="0">
                <a:solidFill>
                  <a:schemeClr val="tx1"/>
                </a:solidFill>
                <a:effectLst/>
                <a:latin typeface="+mn-lt"/>
                <a:ea typeface="+mn-ea"/>
                <a:cs typeface="+mn-cs"/>
              </a:rPr>
              <a:t>Dit terwijl het een naam is voor een groep mensen in onze samenleving. Het woord homo hoort kortom helemaal geen scheldwoord te zijn, net zoals we het woord neger en kanker niet willen horen. Mensen en zeker onzekere jeugdspelers die nog niet uit de kast zijn worden hierdoor uitgesloten en voelen zich allesbehalve veilig op de vereniging, terwijl iedereen dat natuurlijk wel zou willen!</a:t>
            </a:r>
            <a:r>
              <a:rPr lang="nl-NL" dirty="0">
                <a:effectLst/>
              </a:rPr>
              <a:t>  </a:t>
            </a:r>
          </a:p>
          <a:p>
            <a:pPr marL="171450" indent="-171450">
              <a:buFont typeface="Arial" charset="0"/>
              <a:buChar char="•"/>
            </a:pPr>
            <a:r>
              <a:rPr lang="nl-NL" sz="1200" kern="1200" dirty="0">
                <a:solidFill>
                  <a:schemeClr val="tx1"/>
                </a:solidFill>
                <a:effectLst/>
                <a:latin typeface="+mn-lt"/>
                <a:ea typeface="+mn-ea"/>
                <a:cs typeface="+mn-cs"/>
              </a:rPr>
              <a:t>In het hockey kennen we veel lesbische speelsters, maar de eerste homoseksuele hoofdklassespeler is nog niet bekend of hebben we geen homo’s in het hockey? Die hebben we zeker wel anders was er geen Pinkhockey met 70 mannelijke leden. We kennen wel een aantal lesbische speelsters, maar dat wil niet zeggen dat zij geen worstelingen hebben moeten meemaken tijdens hun </a:t>
            </a:r>
            <a:r>
              <a:rPr lang="nl-NL" sz="1200" kern="1200" dirty="0" err="1">
                <a:solidFill>
                  <a:schemeClr val="tx1"/>
                </a:solidFill>
                <a:effectLst/>
                <a:latin typeface="+mn-lt"/>
                <a:ea typeface="+mn-ea"/>
                <a:cs typeface="+mn-cs"/>
              </a:rPr>
              <a:t>coming</a:t>
            </a:r>
            <a:r>
              <a:rPr lang="nl-NL" sz="1200" kern="1200" dirty="0">
                <a:solidFill>
                  <a:schemeClr val="tx1"/>
                </a:solidFill>
                <a:effectLst/>
                <a:latin typeface="+mn-lt"/>
                <a:ea typeface="+mn-ea"/>
                <a:cs typeface="+mn-cs"/>
              </a:rPr>
              <a:t> out in de hockeywereld. Zo heeft Maartje Paumen aangegeven dat zij heel lang heeft geworsteld met haar geaardheid en dat ze pas na haar 24</a:t>
            </a:r>
            <a:r>
              <a:rPr lang="nl-NL" sz="1200" kern="1200" baseline="30000" dirty="0">
                <a:solidFill>
                  <a:schemeClr val="tx1"/>
                </a:solidFill>
                <a:effectLst/>
                <a:latin typeface="+mn-lt"/>
                <a:ea typeface="+mn-ea"/>
                <a:cs typeface="+mn-cs"/>
              </a:rPr>
              <a:t>ste</a:t>
            </a:r>
            <a:r>
              <a:rPr lang="nl-NL" sz="1200" kern="1200" dirty="0">
                <a:solidFill>
                  <a:schemeClr val="tx1"/>
                </a:solidFill>
                <a:effectLst/>
                <a:latin typeface="+mn-lt"/>
                <a:ea typeface="+mn-ea"/>
                <a:cs typeface="+mn-cs"/>
              </a:rPr>
              <a:t> ervoor uitkwam en zich daarna een stuk vrijer voelde.</a:t>
            </a:r>
            <a:r>
              <a:rPr lang="nl-NL" dirty="0">
                <a:effectLst/>
              </a:rPr>
              <a:t> </a:t>
            </a:r>
          </a:p>
          <a:p>
            <a:pPr marL="171450" indent="-171450">
              <a:buFont typeface="Arial" charset="0"/>
              <a:buChar char="•"/>
            </a:pPr>
            <a:endParaRPr lang="nl-NL" dirty="0">
              <a:effectLst/>
            </a:endParaRPr>
          </a:p>
          <a:p>
            <a:pPr marL="0" indent="0">
              <a:buFont typeface="Arial" charset="0"/>
              <a:buNone/>
            </a:pPr>
            <a:r>
              <a:rPr lang="nl-NL" dirty="0">
                <a:effectLst/>
              </a:rPr>
              <a:t>Het is dus tijd om niet meer onze kop in het zand te steken en bespreekbaar</a:t>
            </a:r>
            <a:r>
              <a:rPr lang="nl-NL" baseline="0" dirty="0">
                <a:effectLst/>
              </a:rPr>
              <a:t> te maken dat hockey voor iedereen is, ongeacht geslacht, huidskleur, religie of seksuele geaardheid. </a:t>
            </a:r>
            <a:r>
              <a:rPr lang="nl-NL" b="1" baseline="0" dirty="0">
                <a:effectLst/>
              </a:rPr>
              <a:t>Kortom: Hockey voor iedereen en het begint bij jou! </a:t>
            </a:r>
            <a:endParaRPr lang="nl-NL" b="1" dirty="0">
              <a:effectLst/>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nl-NL" sz="1200" kern="1200" dirty="0">
              <a:solidFill>
                <a:schemeClr val="tx1"/>
              </a:solidFill>
              <a:effectLst/>
              <a:latin typeface="+mn-lt"/>
              <a:ea typeface="+mn-ea"/>
              <a:cs typeface="+mn-cs"/>
            </a:endParaRPr>
          </a:p>
          <a:p>
            <a:endParaRPr lang="nl-NL" sz="1200" kern="1200" dirty="0">
              <a:solidFill>
                <a:schemeClr val="tx1"/>
              </a:solidFill>
              <a:effectLst/>
              <a:latin typeface="+mn-lt"/>
              <a:ea typeface="+mn-ea"/>
              <a:cs typeface="+mn-cs"/>
            </a:endParaRPr>
          </a:p>
          <a:p>
            <a:endParaRPr lang="nl-NL" sz="1200" kern="1200" dirty="0">
              <a:solidFill>
                <a:schemeClr val="tx1"/>
              </a:solidFill>
              <a:effectLst/>
              <a:latin typeface="+mn-lt"/>
              <a:ea typeface="+mn-ea"/>
              <a:cs typeface="+mn-cs"/>
            </a:endParaRPr>
          </a:p>
          <a:p>
            <a:endParaRPr lang="nl-NL" dirty="0"/>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D5FF98-8342-0D48-82DB-D8520F292D81}"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811265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indent="0">
              <a:buFont typeface="Arial" charset="0"/>
              <a:buNone/>
            </a:pPr>
            <a:r>
              <a:rPr lang="nl-NL" sz="1200" kern="1200" dirty="0">
                <a:solidFill>
                  <a:schemeClr val="tx1"/>
                </a:solidFill>
                <a:effectLst/>
                <a:latin typeface="+mn-lt"/>
                <a:ea typeface="+mn-ea"/>
                <a:cs typeface="+mn-cs"/>
              </a:rPr>
              <a:t>Het gebruik van stellingen maakt het onderwerp meer bespreekbaar en maakt de aanwezigen wat</a:t>
            </a:r>
            <a:r>
              <a:rPr lang="nl-NL" sz="1200" kern="1200" baseline="0" dirty="0">
                <a:solidFill>
                  <a:schemeClr val="tx1"/>
                </a:solidFill>
                <a:effectLst/>
                <a:latin typeface="+mn-lt"/>
                <a:ea typeface="+mn-ea"/>
                <a:cs typeface="+mn-cs"/>
              </a:rPr>
              <a:t> losser, zorg dat iedereen een stelling inneemt en dat ze toelichten waarom ze ja of nee zeggen</a:t>
            </a:r>
          </a:p>
          <a:p>
            <a:pPr marL="171450" indent="-171450">
              <a:buFont typeface="Arial" charset="0"/>
              <a:buChar char="•"/>
            </a:pPr>
            <a:r>
              <a:rPr lang="nl-NL" sz="1200" kern="1200" baseline="0" dirty="0">
                <a:solidFill>
                  <a:schemeClr val="tx1"/>
                </a:solidFill>
                <a:effectLst/>
                <a:latin typeface="+mn-lt"/>
                <a:ea typeface="+mn-ea"/>
                <a:cs typeface="+mn-cs"/>
              </a:rPr>
              <a:t>Andere voorbeeldstellingen zijn:</a:t>
            </a:r>
            <a:endParaRPr lang="nl-NL" sz="2000" kern="1200" dirty="0">
              <a:solidFill>
                <a:schemeClr val="tx1"/>
              </a:solidFill>
              <a:effectLst/>
              <a:latin typeface="+mn-lt"/>
              <a:ea typeface="+mn-ea"/>
              <a:cs typeface="+mn-cs"/>
            </a:endParaRPr>
          </a:p>
          <a:p>
            <a:pPr marL="628650" lvl="1" indent="-171450">
              <a:buFont typeface="Arial" charset="0"/>
              <a:buChar char="•"/>
            </a:pPr>
            <a:r>
              <a:rPr lang="nl-NL" sz="1200" kern="1200" dirty="0">
                <a:solidFill>
                  <a:schemeClr val="tx1"/>
                </a:solidFill>
                <a:effectLst/>
                <a:latin typeface="+mn-lt"/>
                <a:ea typeface="+mn-ea"/>
                <a:cs typeface="+mn-cs"/>
              </a:rPr>
              <a:t>Wij hebben al enkele lesbiennes die uit de kast zijn gekomen op onze vereniging dus hebben wij geen problemen met dit onderwerp.</a:t>
            </a:r>
            <a:endParaRPr lang="nl-NL" sz="2000" kern="1200" dirty="0">
              <a:solidFill>
                <a:schemeClr val="tx1"/>
              </a:solidFill>
              <a:effectLst/>
              <a:latin typeface="+mn-lt"/>
              <a:ea typeface="+mn-ea"/>
              <a:cs typeface="+mn-cs"/>
            </a:endParaRPr>
          </a:p>
          <a:p>
            <a:pPr marL="628650" lvl="1" indent="-171450">
              <a:buFont typeface="Arial" charset="0"/>
              <a:buChar char="•"/>
            </a:pPr>
            <a:r>
              <a:rPr lang="nl-NL" sz="1200" kern="1200" dirty="0">
                <a:solidFill>
                  <a:schemeClr val="tx1"/>
                </a:solidFill>
                <a:effectLst/>
                <a:latin typeface="+mn-lt"/>
                <a:ea typeface="+mn-ea"/>
                <a:cs typeface="+mn-cs"/>
              </a:rPr>
              <a:t>Door campagne te voeren over homoacceptatie creëren we problemen die er niet zijn.</a:t>
            </a:r>
            <a:endParaRPr lang="nl-NL" sz="2000" kern="1200" dirty="0">
              <a:solidFill>
                <a:schemeClr val="tx1"/>
              </a:solidFill>
              <a:effectLst/>
              <a:latin typeface="+mn-lt"/>
              <a:ea typeface="+mn-ea"/>
              <a:cs typeface="+mn-cs"/>
            </a:endParaRPr>
          </a:p>
          <a:p>
            <a:pPr marL="628650" lvl="1" indent="-171450">
              <a:buFont typeface="Arial" charset="0"/>
              <a:buChar char="•"/>
            </a:pPr>
            <a:r>
              <a:rPr lang="nl-NL" sz="1200" kern="1200" dirty="0">
                <a:solidFill>
                  <a:schemeClr val="tx1"/>
                </a:solidFill>
                <a:effectLst/>
                <a:latin typeface="+mn-lt"/>
                <a:ea typeface="+mn-ea"/>
                <a:cs typeface="+mn-cs"/>
              </a:rPr>
              <a:t>Woorden als ‘mietje’ of ‘homo’ zijn alleen maar grappig bedoeld.</a:t>
            </a:r>
            <a:endParaRPr lang="nl-NL" sz="2000" kern="1200" dirty="0">
              <a:solidFill>
                <a:schemeClr val="tx1"/>
              </a:solidFill>
              <a:effectLst/>
              <a:latin typeface="+mn-lt"/>
              <a:ea typeface="+mn-ea"/>
              <a:cs typeface="+mn-cs"/>
            </a:endParaRPr>
          </a:p>
          <a:p>
            <a:pPr marL="628650" lvl="1" indent="-171450">
              <a:buFont typeface="Arial" charset="0"/>
              <a:buChar char="•"/>
            </a:pPr>
            <a:endParaRPr lang="nl-NL" sz="1200" kern="1200" baseline="0" dirty="0">
              <a:solidFill>
                <a:schemeClr val="tx1"/>
              </a:solidFill>
              <a:effectLst/>
              <a:latin typeface="+mn-lt"/>
              <a:ea typeface="+mn-ea"/>
              <a:cs typeface="+mn-cs"/>
            </a:endParaRPr>
          </a:p>
          <a:p>
            <a:pPr marL="628650" lvl="1" indent="-171450">
              <a:buFont typeface="Arial" charset="0"/>
              <a:buChar char="•"/>
            </a:pPr>
            <a:endParaRPr lang="nl-NL" sz="2000" kern="1200" dirty="0">
              <a:solidFill>
                <a:schemeClr val="tx1"/>
              </a:solidFill>
              <a:effectLst/>
              <a:latin typeface="+mn-lt"/>
              <a:ea typeface="+mn-ea"/>
              <a:cs typeface="+mn-cs"/>
            </a:endParaRPr>
          </a:p>
          <a:p>
            <a:pPr marL="628650" lvl="1" indent="-171450">
              <a:buFont typeface="Arial" charset="0"/>
              <a:buChar char="•"/>
            </a:pPr>
            <a:endParaRPr lang="nl-NL" sz="1200" kern="1200" dirty="0">
              <a:solidFill>
                <a:schemeClr val="tx1"/>
              </a:solidFill>
              <a:effectLst/>
              <a:latin typeface="+mn-lt"/>
              <a:ea typeface="+mn-ea"/>
              <a:cs typeface="+mn-cs"/>
            </a:endParaRPr>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D5FF98-8342-0D48-82DB-D8520F292D81}"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027502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457200" lvl="1" indent="0">
              <a:buFont typeface="Arial" charset="0"/>
              <a:buNone/>
            </a:pPr>
            <a:r>
              <a:rPr lang="nl-NL" sz="1200" kern="1200" dirty="0">
                <a:solidFill>
                  <a:schemeClr val="tx1"/>
                </a:solidFill>
                <a:effectLst/>
                <a:latin typeface="+mn-lt"/>
                <a:ea typeface="+mn-ea"/>
                <a:cs typeface="+mn-cs"/>
              </a:rPr>
              <a:t>Het gebruik van cases maakt het onderwerp levend en grijpbaar</a:t>
            </a:r>
            <a:r>
              <a:rPr lang="nl-NL" sz="1200" kern="1200" baseline="0" dirty="0">
                <a:solidFill>
                  <a:schemeClr val="tx1"/>
                </a:solidFill>
                <a:effectLst/>
                <a:latin typeface="+mn-lt"/>
                <a:ea typeface="+mn-ea"/>
                <a:cs typeface="+mn-cs"/>
              </a:rPr>
              <a:t>, zorg dat iedereen zijn of haar mening geeft en aan het woord gelaten wordt.</a:t>
            </a:r>
          </a:p>
          <a:p>
            <a:pPr marL="457200" lvl="1" indent="0">
              <a:buFont typeface="Arial" charset="0"/>
              <a:buNone/>
            </a:pPr>
            <a:r>
              <a:rPr lang="nl-NL" sz="1200" kern="1200" baseline="0" dirty="0">
                <a:solidFill>
                  <a:schemeClr val="tx1"/>
                </a:solidFill>
                <a:effectLst/>
                <a:latin typeface="+mn-lt"/>
                <a:ea typeface="+mn-ea"/>
                <a:cs typeface="+mn-cs"/>
              </a:rPr>
              <a:t>Andere cases zijn:</a:t>
            </a:r>
          </a:p>
          <a:p>
            <a:pPr marL="457200" lvl="1" indent="0">
              <a:buFont typeface="Arial" charset="0"/>
              <a:buNone/>
            </a:pPr>
            <a:endParaRPr lang="nl-NL" sz="1200" kern="1200" dirty="0">
              <a:solidFill>
                <a:schemeClr val="tx1"/>
              </a:solidFill>
              <a:effectLst/>
              <a:latin typeface="+mn-lt"/>
              <a:ea typeface="+mn-ea"/>
              <a:cs typeface="+mn-cs"/>
            </a:endParaRPr>
          </a:p>
          <a:p>
            <a:pPr marL="628650" lvl="1" indent="-171450">
              <a:buFont typeface="Arial" charset="0"/>
              <a:buChar char="•"/>
            </a:pPr>
            <a:r>
              <a:rPr lang="nl-NL" sz="1200" kern="1200" dirty="0">
                <a:solidFill>
                  <a:schemeClr val="tx1"/>
                </a:solidFill>
                <a:effectLst/>
                <a:latin typeface="+mn-lt"/>
                <a:ea typeface="+mn-ea"/>
                <a:cs typeface="+mn-cs"/>
              </a:rPr>
              <a:t>Een jeugdspeler denkt dat homo een scheldwoord is en durft het woord niet meer uit te spreken terwijl zijn oom homo is. Nu vraagt hij zich af waarom het een scheldwoord is</a:t>
            </a:r>
            <a:r>
              <a:rPr lang="nl-NL" sz="1200" kern="1200" baseline="0" dirty="0">
                <a:solidFill>
                  <a:schemeClr val="tx1"/>
                </a:solidFill>
                <a:effectLst/>
                <a:latin typeface="+mn-lt"/>
                <a:ea typeface="+mn-ea"/>
                <a:cs typeface="+mn-cs"/>
              </a:rPr>
              <a:t> en moet hij zijn oom nu stom vinden? </a:t>
            </a:r>
            <a:endParaRPr lang="nl-NL" sz="2000" kern="1200" dirty="0">
              <a:solidFill>
                <a:schemeClr val="tx1"/>
              </a:solidFill>
              <a:effectLst/>
              <a:latin typeface="+mn-lt"/>
              <a:ea typeface="+mn-ea"/>
              <a:cs typeface="+mn-cs"/>
            </a:endParaRPr>
          </a:p>
          <a:p>
            <a:pPr marL="628650" lvl="1" indent="-171450">
              <a:buFont typeface="Arial" charset="0"/>
              <a:buChar char="•"/>
            </a:pPr>
            <a:r>
              <a:rPr lang="nl-NL" sz="2000" kern="1200" dirty="0">
                <a:solidFill>
                  <a:schemeClr val="tx1"/>
                </a:solidFill>
                <a:effectLst/>
                <a:latin typeface="+mn-lt"/>
                <a:ea typeface="+mn-ea"/>
                <a:cs typeface="+mn-cs"/>
              </a:rPr>
              <a:t>Spelers maken grappen over homoseksuelen en suggereren dat een van hun teamgenoten homoseksueel is. Of dit nu wel of niet het geval is weten ze niet, hoe ga je hier mee om?</a:t>
            </a:r>
            <a:endParaRPr lang="nl-NL" sz="3600" kern="1200" dirty="0">
              <a:solidFill>
                <a:schemeClr val="tx1"/>
              </a:solidFill>
              <a:effectLst/>
              <a:latin typeface="+mn-lt"/>
              <a:ea typeface="+mn-ea"/>
              <a:cs typeface="+mn-cs"/>
            </a:endParaRPr>
          </a:p>
          <a:p>
            <a:pPr marL="628650" lvl="1" indent="-171450">
              <a:buFont typeface="Arial" charset="0"/>
              <a:buChar char="•"/>
            </a:pPr>
            <a:r>
              <a:rPr lang="nl-NL" sz="2000" kern="1200" dirty="0">
                <a:solidFill>
                  <a:schemeClr val="tx1"/>
                </a:solidFill>
                <a:effectLst/>
                <a:latin typeface="+mn-lt"/>
                <a:ea typeface="+mn-ea"/>
                <a:cs typeface="+mn-cs"/>
              </a:rPr>
              <a:t>Een scheidsrechter hoort een jeugdspeler een tegenstander diverse malen een ‘flikker’ noemen. Deze speler voelt zich beledigd en informeert de scheidsrechter. Welke stappen kunnen worden genomen? En door wie? </a:t>
            </a:r>
            <a:endParaRPr lang="nl-NL" sz="3600" kern="1200" dirty="0">
              <a:solidFill>
                <a:schemeClr val="tx1"/>
              </a:solidFill>
              <a:effectLst/>
              <a:latin typeface="+mn-lt"/>
              <a:ea typeface="+mn-ea"/>
              <a:cs typeface="+mn-cs"/>
            </a:endParaRPr>
          </a:p>
          <a:p>
            <a:endParaRPr lang="nl-NL" dirty="0"/>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D5FF98-8342-0D48-82DB-D8520F292D81}"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373052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indent="0">
              <a:buFont typeface="Arial" charset="0"/>
              <a:buNone/>
            </a:pPr>
            <a:r>
              <a:rPr lang="nl-NL" sz="1200" kern="1200" dirty="0">
                <a:solidFill>
                  <a:schemeClr val="tx1"/>
                </a:solidFill>
                <a:effectLst/>
                <a:latin typeface="+mn-lt"/>
                <a:ea typeface="+mn-ea"/>
                <a:cs typeface="+mn-cs"/>
              </a:rPr>
              <a:t>Toelichting themabijeenkomsten:</a:t>
            </a:r>
          </a:p>
          <a:p>
            <a:pPr marL="171450" indent="-171450">
              <a:buFont typeface="Arial" charset="0"/>
              <a:buChar char="•"/>
            </a:pPr>
            <a:r>
              <a:rPr lang="nl-NL" sz="1200" kern="1200" dirty="0">
                <a:solidFill>
                  <a:schemeClr val="tx1"/>
                </a:solidFill>
                <a:effectLst/>
                <a:latin typeface="+mn-lt"/>
                <a:ea typeface="+mn-ea"/>
                <a:cs typeface="+mn-cs"/>
              </a:rPr>
              <a:t>Gedurende het seizoen vinden er in je district themabijeenkomsten plaats. </a:t>
            </a:r>
          </a:p>
          <a:p>
            <a:pPr marL="171450" indent="-171450">
              <a:buFont typeface="Arial" charset="0"/>
              <a:buChar char="•"/>
            </a:pPr>
            <a:r>
              <a:rPr lang="nl-NL" sz="1200" kern="1200" dirty="0">
                <a:solidFill>
                  <a:schemeClr val="tx1"/>
                </a:solidFill>
                <a:effectLst/>
                <a:latin typeface="+mn-lt"/>
                <a:ea typeface="+mn-ea"/>
                <a:cs typeface="+mn-cs"/>
              </a:rPr>
              <a:t>Tijdens deze avonden worden diverse thema’s besproken met de aanwezige verenigingen uit je district zoals competitiezaken, arbitrage en vanaf dit seizoen ook het thema ‘Hockey voor iedereen’. </a:t>
            </a:r>
          </a:p>
          <a:p>
            <a:pPr marL="171450" indent="-171450">
              <a:buFont typeface="Arial" charset="0"/>
              <a:buChar char="•"/>
            </a:pPr>
            <a:r>
              <a:rPr lang="nl-NL" sz="1200" kern="1200" dirty="0">
                <a:solidFill>
                  <a:schemeClr val="tx1"/>
                </a:solidFill>
                <a:effectLst/>
                <a:latin typeface="+mn-lt"/>
                <a:ea typeface="+mn-ea"/>
                <a:cs typeface="+mn-cs"/>
              </a:rPr>
              <a:t>Houdt voor de data van deze themabijeenkomsten de KNHB website in de gaten en schrijf je in voor deze bijeenkomsten. </a:t>
            </a:r>
          </a:p>
          <a:p>
            <a:endParaRPr lang="nl-NL" dirty="0"/>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D5FF98-8342-0D48-82DB-D8520F292D81}"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753022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171450" indent="-171450">
              <a:buFont typeface="Arial" charset="0"/>
              <a:buChar char="•"/>
            </a:pPr>
            <a:r>
              <a:rPr lang="nl-NL" dirty="0"/>
              <a:t>Voor deze campagne heeft</a:t>
            </a:r>
            <a:r>
              <a:rPr lang="nl-NL" baseline="0" dirty="0"/>
              <a:t> de KNHB ervoor gekozen om 3 portretten te maken om dit onderwerp zichtbaar te maken en te laten ervaren. We merken dat dit veel beter werkt dan het er van een afstand en niet vanuit een persoon zelf over te hebben. </a:t>
            </a:r>
          </a:p>
          <a:p>
            <a:pPr marL="171450" indent="-171450">
              <a:buFont typeface="Arial" charset="0"/>
              <a:buChar char="•"/>
            </a:pPr>
            <a:r>
              <a:rPr lang="nl-NL" baseline="0" dirty="0"/>
              <a:t>Gedurende het seizoen worden er nog 2 portretten gelanceerd, ieder met een eigen invalshoek maar wel als doel om hockey voor iedereen te stimuleren en ervoor te zorgen dat iedereen welkom is binnen het hockey. </a:t>
            </a:r>
            <a:endParaRPr lang="nl-NL" dirty="0"/>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D5FF98-8342-0D48-82DB-D8520F292D81}"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333222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Titelstijl van model bewerken</a:t>
            </a:r>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4FB021F2-D26C-D042-B104-55F2FFEF7FA9}" type="datetimeFigureOut">
              <a:rPr lang="nl-NL" smtClean="0"/>
              <a:t>20-9-2017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556ACA0-5E4B-B74D-A93B-FA3161C7E860}" type="slidenum">
              <a:rPr lang="nl-NL" smtClean="0"/>
              <a:t>‹nr.›</a:t>
            </a:fld>
            <a:endParaRPr lang="nl-NL"/>
          </a:p>
        </p:txBody>
      </p:sp>
    </p:spTree>
    <p:extLst>
      <p:ext uri="{BB962C8B-B14F-4D97-AF65-F5344CB8AC3E}">
        <p14:creationId xmlns:p14="http://schemas.microsoft.com/office/powerpoint/2010/main" val="2909567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3" name="Tijdelijke aanduiding voor verticale tekst 2"/>
          <p:cNvSpPr>
            <a:spLocks noGrp="1"/>
          </p:cNvSpPr>
          <p:nvPr>
            <p:ph type="body" orient="vert" idx="1"/>
          </p:nvPr>
        </p:nvSpPr>
        <p:spPr/>
        <p:txBody>
          <a:bodyPr vert="eaVert"/>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4FB021F2-D26C-D042-B104-55F2FFEF7FA9}" type="datetimeFigureOut">
              <a:rPr lang="nl-NL" smtClean="0"/>
              <a:t>20-9-2017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556ACA0-5E4B-B74D-A93B-FA3161C7E860}" type="slidenum">
              <a:rPr lang="nl-NL" smtClean="0"/>
              <a:t>‹nr.›</a:t>
            </a:fld>
            <a:endParaRPr lang="nl-NL"/>
          </a:p>
        </p:txBody>
      </p:sp>
    </p:spTree>
    <p:extLst>
      <p:ext uri="{BB962C8B-B14F-4D97-AF65-F5344CB8AC3E}">
        <p14:creationId xmlns:p14="http://schemas.microsoft.com/office/powerpoint/2010/main" val="12985407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Titelstijl van model bewerken</a:t>
            </a:r>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4FB021F2-D26C-D042-B104-55F2FFEF7FA9}" type="datetimeFigureOut">
              <a:rPr lang="nl-NL" smtClean="0"/>
              <a:t>20-9-2017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556ACA0-5E4B-B74D-A93B-FA3161C7E860}" type="slidenum">
              <a:rPr lang="nl-NL" smtClean="0"/>
              <a:t>‹nr.›</a:t>
            </a:fld>
            <a:endParaRPr lang="nl-NL"/>
          </a:p>
        </p:txBody>
      </p:sp>
    </p:spTree>
    <p:extLst>
      <p:ext uri="{BB962C8B-B14F-4D97-AF65-F5344CB8AC3E}">
        <p14:creationId xmlns:p14="http://schemas.microsoft.com/office/powerpoint/2010/main" val="18450938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eldi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Titel 1"/>
          <p:cNvSpPr>
            <a:spLocks noGrp="1"/>
          </p:cNvSpPr>
          <p:nvPr>
            <p:ph type="title"/>
          </p:nvPr>
        </p:nvSpPr>
        <p:spPr>
          <a:xfrm>
            <a:off x="1469570" y="1709739"/>
            <a:ext cx="9601201" cy="1724838"/>
          </a:xfrm>
        </p:spPr>
        <p:txBody>
          <a:bodyPr anchor="b">
            <a:normAutofit/>
          </a:bodyPr>
          <a:lstStyle>
            <a:lvl1pPr algn="ctr">
              <a:defRPr sz="4000" b="1" baseline="0">
                <a:solidFill>
                  <a:schemeClr val="bg1"/>
                </a:solidFill>
              </a:defRPr>
            </a:lvl1pPr>
          </a:lstStyle>
          <a:p>
            <a:r>
              <a:rPr lang="nl-NL" dirty="0"/>
              <a:t>Klik om de stijl te bewerken</a:t>
            </a:r>
          </a:p>
        </p:txBody>
      </p:sp>
      <p:sp>
        <p:nvSpPr>
          <p:cNvPr id="8" name="Tijdelijke aanduiding voor tekst 2"/>
          <p:cNvSpPr>
            <a:spLocks noGrp="1"/>
          </p:cNvSpPr>
          <p:nvPr>
            <p:ph type="body" idx="1"/>
          </p:nvPr>
        </p:nvSpPr>
        <p:spPr>
          <a:xfrm>
            <a:off x="1469570" y="3434577"/>
            <a:ext cx="9601201" cy="2141033"/>
          </a:xfrm>
        </p:spPr>
        <p:txBody>
          <a:bodyPr>
            <a:normAutofit/>
          </a:bodyPr>
          <a:lstStyle>
            <a:lvl1pPr marL="0" indent="0" algn="ctr">
              <a:buNone/>
              <a:defRPr sz="3200" baseline="0">
                <a:solidFill>
                  <a:schemeClr val="bg1"/>
                </a:solidFill>
                <a:latin typeface="+mn-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dirty="0"/>
              <a:t>Tekststijl van het model bewerken</a:t>
            </a:r>
          </a:p>
        </p:txBody>
      </p:sp>
    </p:spTree>
    <p:extLst>
      <p:ext uri="{BB962C8B-B14F-4D97-AF65-F5344CB8AC3E}">
        <p14:creationId xmlns:p14="http://schemas.microsoft.com/office/powerpoint/2010/main" val="5742318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1469569" y="1049337"/>
            <a:ext cx="9601201" cy="776288"/>
          </a:xfrm>
        </p:spPr>
        <p:txBody>
          <a:bodyPr/>
          <a:lstStyle/>
          <a:p>
            <a:r>
              <a:rPr lang="nl-NL"/>
              <a:t>Klik om de stijl te bewerken</a:t>
            </a:r>
          </a:p>
        </p:txBody>
      </p:sp>
      <p:sp>
        <p:nvSpPr>
          <p:cNvPr id="3" name="Tijdelijke aanduiding voor inhoud 2"/>
          <p:cNvSpPr>
            <a:spLocks noGrp="1"/>
          </p:cNvSpPr>
          <p:nvPr>
            <p:ph idx="1"/>
          </p:nvPr>
        </p:nvSpPr>
        <p:spPr/>
        <p:txBody>
          <a:bodyPr>
            <a:normAutofit/>
          </a:bodyPr>
          <a:lstStyle>
            <a:lvl1pPr marL="268288" indent="-268288">
              <a:buFont typeface="Verdana" panose="020B0604030504040204" pitchFamily="34" charset="0"/>
              <a:buChar char="–"/>
              <a:defRPr sz="1900"/>
            </a:lvl1pPr>
            <a:lvl2pPr marL="534988" indent="-266700">
              <a:buFont typeface="Verdana" panose="020B0604030504040204" pitchFamily="34" charset="0"/>
              <a:buChar char="–"/>
              <a:defRPr sz="1900"/>
            </a:lvl2pPr>
            <a:lvl3pPr marL="803275" indent="-268288">
              <a:buFont typeface="Verdana" panose="020B0604030504040204" pitchFamily="34" charset="0"/>
              <a:buChar char="–"/>
              <a:defRPr sz="1900"/>
            </a:lvl3pPr>
            <a:lvl4pPr marL="1081088" indent="-277813">
              <a:buFont typeface="Verdana" panose="020B0604030504040204" pitchFamily="34" charset="0"/>
              <a:buChar char="–"/>
              <a:defRPr sz="1900"/>
            </a:lvl4pPr>
            <a:lvl5pPr marL="1347788" indent="-266700">
              <a:buFont typeface="Verdana" panose="020B0604030504040204" pitchFamily="34" charset="0"/>
              <a:buChar char="–"/>
              <a:defRPr sz="1900"/>
            </a:lvl5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70E6C1AE-2F21-4751-BB7E-CAA60DF4B889}" type="datetimeFigureOut">
              <a:rPr lang="nl-NL" smtClean="0"/>
              <a:t>20-9-2017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3D541B8-6575-463E-9C7F-DE246C947B82}" type="slidenum">
              <a:rPr lang="nl-NL" smtClean="0"/>
              <a:t>‹nr.›</a:t>
            </a:fld>
            <a:endParaRPr lang="nl-NL"/>
          </a:p>
        </p:txBody>
      </p:sp>
    </p:spTree>
    <p:extLst>
      <p:ext uri="{BB962C8B-B14F-4D97-AF65-F5344CB8AC3E}">
        <p14:creationId xmlns:p14="http://schemas.microsoft.com/office/powerpoint/2010/main" val="39002186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el en object met twee kolommen">
    <p:spTree>
      <p:nvGrpSpPr>
        <p:cNvPr id="1" name=""/>
        <p:cNvGrpSpPr/>
        <p:nvPr/>
      </p:nvGrpSpPr>
      <p:grpSpPr>
        <a:xfrm>
          <a:off x="0" y="0"/>
          <a:ext cx="0" cy="0"/>
          <a:chOff x="0" y="0"/>
          <a:chExt cx="0" cy="0"/>
        </a:xfrm>
      </p:grpSpPr>
      <p:sp>
        <p:nvSpPr>
          <p:cNvPr id="2" name="Titel 1"/>
          <p:cNvSpPr>
            <a:spLocks noGrp="1"/>
          </p:cNvSpPr>
          <p:nvPr>
            <p:ph type="title"/>
          </p:nvPr>
        </p:nvSpPr>
        <p:spPr>
          <a:xfrm>
            <a:off x="1469569" y="1049337"/>
            <a:ext cx="9601201" cy="776288"/>
          </a:xfrm>
        </p:spPr>
        <p:txBody>
          <a:bodyPr/>
          <a:lstStyle/>
          <a:p>
            <a:r>
              <a:rPr lang="nl-NL"/>
              <a:t>Klik om de stijl te bewerken</a:t>
            </a:r>
          </a:p>
        </p:txBody>
      </p:sp>
      <p:sp>
        <p:nvSpPr>
          <p:cNvPr id="3" name="Tijdelijke aanduiding voor inhoud 2"/>
          <p:cNvSpPr>
            <a:spLocks noGrp="1"/>
          </p:cNvSpPr>
          <p:nvPr>
            <p:ph idx="1"/>
          </p:nvPr>
        </p:nvSpPr>
        <p:spPr/>
        <p:txBody>
          <a:bodyPr numCol="2"/>
          <a:lstStyle/>
          <a:p>
            <a:pPr lvl="0"/>
            <a:r>
              <a:rPr lang="nl-NL" dirty="0"/>
              <a:t>Tekststijl van het model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datum 3"/>
          <p:cNvSpPr>
            <a:spLocks noGrp="1"/>
          </p:cNvSpPr>
          <p:nvPr>
            <p:ph type="dt" sz="half" idx="10"/>
          </p:nvPr>
        </p:nvSpPr>
        <p:spPr/>
        <p:txBody>
          <a:bodyPr/>
          <a:lstStyle/>
          <a:p>
            <a:fld id="{70E6C1AE-2F21-4751-BB7E-CAA60DF4B889}" type="datetimeFigureOut">
              <a:rPr lang="nl-NL" smtClean="0"/>
              <a:t>20-9-2017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3D541B8-6575-463E-9C7F-DE246C947B82}" type="slidenum">
              <a:rPr lang="nl-NL" smtClean="0"/>
              <a:t>‹nr.›</a:t>
            </a:fld>
            <a:endParaRPr lang="nl-NL"/>
          </a:p>
        </p:txBody>
      </p:sp>
    </p:spTree>
    <p:extLst>
      <p:ext uri="{BB962C8B-B14F-4D97-AF65-F5344CB8AC3E}">
        <p14:creationId xmlns:p14="http://schemas.microsoft.com/office/powerpoint/2010/main" val="31067259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el met twee afbeeldingen rechts">
    <p:spTree>
      <p:nvGrpSpPr>
        <p:cNvPr id="1" name=""/>
        <p:cNvGrpSpPr/>
        <p:nvPr/>
      </p:nvGrpSpPr>
      <p:grpSpPr>
        <a:xfrm>
          <a:off x="0" y="0"/>
          <a:ext cx="0" cy="0"/>
          <a:chOff x="0" y="0"/>
          <a:chExt cx="0" cy="0"/>
        </a:xfrm>
      </p:grpSpPr>
      <p:sp>
        <p:nvSpPr>
          <p:cNvPr id="2" name="Titel 1"/>
          <p:cNvSpPr>
            <a:spLocks noGrp="1"/>
          </p:cNvSpPr>
          <p:nvPr>
            <p:ph type="title"/>
          </p:nvPr>
        </p:nvSpPr>
        <p:spPr>
          <a:xfrm>
            <a:off x="1469570" y="1109335"/>
            <a:ext cx="5762503" cy="776288"/>
          </a:xfrm>
        </p:spPr>
        <p:txBody>
          <a:bodyPr/>
          <a:lstStyle/>
          <a:p>
            <a:r>
              <a:rPr lang="nl-NL" dirty="0"/>
              <a:t>Klik om de stijl te bewerken</a:t>
            </a:r>
          </a:p>
        </p:txBody>
      </p:sp>
      <p:sp>
        <p:nvSpPr>
          <p:cNvPr id="3" name="Tijdelijke aanduiding voor datum 2"/>
          <p:cNvSpPr>
            <a:spLocks noGrp="1"/>
          </p:cNvSpPr>
          <p:nvPr>
            <p:ph type="dt" sz="half" idx="10"/>
          </p:nvPr>
        </p:nvSpPr>
        <p:spPr/>
        <p:txBody>
          <a:bodyPr/>
          <a:lstStyle/>
          <a:p>
            <a:fld id="{70E6C1AE-2F21-4751-BB7E-CAA60DF4B889}" type="datetimeFigureOut">
              <a:rPr lang="nl-NL" smtClean="0"/>
              <a:t>20-9-2017</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43D541B8-6575-463E-9C7F-DE246C947B82}" type="slidenum">
              <a:rPr lang="nl-NL" smtClean="0"/>
              <a:t>‹nr.›</a:t>
            </a:fld>
            <a:endParaRPr lang="nl-NL"/>
          </a:p>
        </p:txBody>
      </p:sp>
      <p:sp>
        <p:nvSpPr>
          <p:cNvPr id="7" name="Tijdelijke aanduiding voor inhoud 3"/>
          <p:cNvSpPr>
            <a:spLocks noGrp="1"/>
          </p:cNvSpPr>
          <p:nvPr>
            <p:ph sz="half" idx="13"/>
          </p:nvPr>
        </p:nvSpPr>
        <p:spPr>
          <a:xfrm>
            <a:off x="1469571" y="1962615"/>
            <a:ext cx="4975834" cy="4214348"/>
          </a:xfrm>
        </p:spPr>
        <p:txBody>
          <a:bodyPr/>
          <a:lstStyle/>
          <a:p>
            <a:pPr lvl="0"/>
            <a:r>
              <a:rPr lang="nl-NL" dirty="0"/>
              <a:t>Tekststijl van het model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10" name="Tijdelijke aanduiding voor afbeelding 9"/>
          <p:cNvSpPr>
            <a:spLocks noGrp="1"/>
          </p:cNvSpPr>
          <p:nvPr>
            <p:ph type="pic" sz="quarter" idx="14"/>
          </p:nvPr>
        </p:nvSpPr>
        <p:spPr>
          <a:xfrm>
            <a:off x="7500685" y="4004836"/>
            <a:ext cx="4680000" cy="2649963"/>
          </a:xfrm>
        </p:spPr>
        <p:txBody>
          <a:bodyPr/>
          <a:lstStyle/>
          <a:p>
            <a:endParaRPr lang="nl-NL"/>
          </a:p>
        </p:txBody>
      </p:sp>
      <p:sp>
        <p:nvSpPr>
          <p:cNvPr id="11" name="Tijdelijke aanduiding voor afbeelding 9"/>
          <p:cNvSpPr>
            <a:spLocks noGrp="1"/>
          </p:cNvSpPr>
          <p:nvPr>
            <p:ph type="pic" sz="quarter" idx="15"/>
          </p:nvPr>
        </p:nvSpPr>
        <p:spPr>
          <a:xfrm>
            <a:off x="7500685" y="1280242"/>
            <a:ext cx="4680000" cy="2626982"/>
          </a:xfrm>
        </p:spPr>
        <p:txBody>
          <a:bodyPr/>
          <a:lstStyle/>
          <a:p>
            <a:endParaRPr lang="nl-NL"/>
          </a:p>
        </p:txBody>
      </p:sp>
    </p:spTree>
    <p:extLst>
      <p:ext uri="{BB962C8B-B14F-4D97-AF65-F5344CB8AC3E}">
        <p14:creationId xmlns:p14="http://schemas.microsoft.com/office/powerpoint/2010/main" val="1067698663"/>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el met twee afbeeldingen onder">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p:txBody>
          <a:bodyPr/>
          <a:lstStyle/>
          <a:p>
            <a:fld id="{70E6C1AE-2F21-4751-BB7E-CAA60DF4B889}" type="datetimeFigureOut">
              <a:rPr lang="nl-NL" smtClean="0"/>
              <a:t>20-9-2017</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43D541B8-6575-463E-9C7F-DE246C947B82}" type="slidenum">
              <a:rPr lang="nl-NL" smtClean="0"/>
              <a:t>‹nr.›</a:t>
            </a:fld>
            <a:endParaRPr lang="nl-NL"/>
          </a:p>
        </p:txBody>
      </p:sp>
      <p:sp>
        <p:nvSpPr>
          <p:cNvPr id="10" name="Tijdelijke aanduiding voor afbeelding 9"/>
          <p:cNvSpPr>
            <a:spLocks noGrp="1"/>
          </p:cNvSpPr>
          <p:nvPr>
            <p:ph type="pic" sz="quarter" idx="14"/>
          </p:nvPr>
        </p:nvSpPr>
        <p:spPr>
          <a:xfrm>
            <a:off x="6188927" y="3441700"/>
            <a:ext cx="5991758" cy="3213099"/>
          </a:xfrm>
        </p:spPr>
        <p:txBody>
          <a:bodyPr/>
          <a:lstStyle/>
          <a:p>
            <a:endParaRPr lang="nl-NL"/>
          </a:p>
        </p:txBody>
      </p:sp>
      <p:sp>
        <p:nvSpPr>
          <p:cNvPr id="11" name="Tijdelijke aanduiding voor afbeelding 9"/>
          <p:cNvSpPr>
            <a:spLocks noGrp="1"/>
          </p:cNvSpPr>
          <p:nvPr>
            <p:ph type="pic" sz="quarter" idx="15"/>
          </p:nvPr>
        </p:nvSpPr>
        <p:spPr>
          <a:xfrm>
            <a:off x="0" y="3441700"/>
            <a:ext cx="6010507" cy="3213099"/>
          </a:xfrm>
        </p:spPr>
        <p:txBody>
          <a:bodyPr/>
          <a:lstStyle/>
          <a:p>
            <a:endParaRPr lang="nl-NL"/>
          </a:p>
        </p:txBody>
      </p:sp>
      <p:sp>
        <p:nvSpPr>
          <p:cNvPr id="9" name="Titel 1"/>
          <p:cNvSpPr>
            <a:spLocks noGrp="1"/>
          </p:cNvSpPr>
          <p:nvPr>
            <p:ph type="title"/>
          </p:nvPr>
        </p:nvSpPr>
        <p:spPr>
          <a:xfrm>
            <a:off x="1469569" y="1049337"/>
            <a:ext cx="9601201" cy="776288"/>
          </a:xfrm>
        </p:spPr>
        <p:txBody>
          <a:bodyPr/>
          <a:lstStyle/>
          <a:p>
            <a:r>
              <a:rPr lang="nl-NL" dirty="0"/>
              <a:t>Klik om de stijl te bewerken</a:t>
            </a:r>
          </a:p>
        </p:txBody>
      </p:sp>
      <p:sp>
        <p:nvSpPr>
          <p:cNvPr id="13" name="Tijdelijke aanduiding voor tekst 2"/>
          <p:cNvSpPr>
            <a:spLocks noGrp="1"/>
          </p:cNvSpPr>
          <p:nvPr>
            <p:ph idx="1"/>
          </p:nvPr>
        </p:nvSpPr>
        <p:spPr>
          <a:xfrm>
            <a:off x="1469570" y="1825625"/>
            <a:ext cx="9601201" cy="1517939"/>
          </a:xfrm>
          <a:prstGeom prst="rect">
            <a:avLst/>
          </a:prstGeom>
        </p:spPr>
        <p:txBody>
          <a:bodyPr vert="horz" lIns="91440" tIns="45720" rIns="91440" bIns="45720" rtlCol="0">
            <a:normAutofit/>
          </a:bodyPr>
          <a:lstStyle/>
          <a:p>
            <a:pPr lvl="0"/>
            <a:r>
              <a:rPr lang="nl-NL" dirty="0"/>
              <a:t>Tekststijl van het model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2554373081"/>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el met een afbeelding links">
    <p:spTree>
      <p:nvGrpSpPr>
        <p:cNvPr id="1" name=""/>
        <p:cNvGrpSpPr/>
        <p:nvPr/>
      </p:nvGrpSpPr>
      <p:grpSpPr>
        <a:xfrm>
          <a:off x="0" y="0"/>
          <a:ext cx="0" cy="0"/>
          <a:chOff x="0" y="0"/>
          <a:chExt cx="0" cy="0"/>
        </a:xfrm>
      </p:grpSpPr>
      <p:sp>
        <p:nvSpPr>
          <p:cNvPr id="2" name="Titel 1"/>
          <p:cNvSpPr>
            <a:spLocks noGrp="1"/>
          </p:cNvSpPr>
          <p:nvPr>
            <p:ph type="title"/>
          </p:nvPr>
        </p:nvSpPr>
        <p:spPr>
          <a:xfrm>
            <a:off x="6122682" y="1101621"/>
            <a:ext cx="5530342" cy="776288"/>
          </a:xfrm>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70E6C1AE-2F21-4751-BB7E-CAA60DF4B889}" type="datetimeFigureOut">
              <a:rPr lang="nl-NL" smtClean="0"/>
              <a:t>20-9-2017</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43D541B8-6575-463E-9C7F-DE246C947B82}" type="slidenum">
              <a:rPr lang="nl-NL" smtClean="0"/>
              <a:t>‹nr.›</a:t>
            </a:fld>
            <a:endParaRPr lang="nl-NL"/>
          </a:p>
        </p:txBody>
      </p:sp>
      <p:sp>
        <p:nvSpPr>
          <p:cNvPr id="7" name="Tijdelijke aanduiding voor inhoud 3"/>
          <p:cNvSpPr>
            <a:spLocks noGrp="1"/>
          </p:cNvSpPr>
          <p:nvPr>
            <p:ph sz="half" idx="13"/>
          </p:nvPr>
        </p:nvSpPr>
        <p:spPr>
          <a:xfrm>
            <a:off x="6122682" y="2012846"/>
            <a:ext cx="5530341"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11" name="Tijdelijke aanduiding voor afbeelding 9"/>
          <p:cNvSpPr>
            <a:spLocks noGrp="1"/>
          </p:cNvSpPr>
          <p:nvPr>
            <p:ph type="pic" sz="quarter" idx="15"/>
          </p:nvPr>
        </p:nvSpPr>
        <p:spPr>
          <a:xfrm>
            <a:off x="-1" y="1101621"/>
            <a:ext cx="5843239" cy="5540477"/>
          </a:xfrm>
        </p:spPr>
        <p:txBody>
          <a:bodyPr/>
          <a:lstStyle/>
          <a:p>
            <a:endParaRPr lang="nl-NL"/>
          </a:p>
        </p:txBody>
      </p:sp>
    </p:spTree>
    <p:extLst>
      <p:ext uri="{BB962C8B-B14F-4D97-AF65-F5344CB8AC3E}">
        <p14:creationId xmlns:p14="http://schemas.microsoft.com/office/powerpoint/2010/main" val="241248706"/>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Zes afbeeldingen">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p:txBody>
          <a:bodyPr/>
          <a:lstStyle/>
          <a:p>
            <a:fld id="{70E6C1AE-2F21-4751-BB7E-CAA60DF4B889}" type="datetimeFigureOut">
              <a:rPr lang="nl-NL" smtClean="0"/>
              <a:t>20-9-2017</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43D541B8-6575-463E-9C7F-DE246C947B82}" type="slidenum">
              <a:rPr lang="nl-NL" smtClean="0"/>
              <a:t>‹nr.›</a:t>
            </a:fld>
            <a:endParaRPr lang="nl-NL"/>
          </a:p>
        </p:txBody>
      </p:sp>
      <p:sp>
        <p:nvSpPr>
          <p:cNvPr id="11" name="Tijdelijke aanduiding voor afbeelding 9"/>
          <p:cNvSpPr>
            <a:spLocks noGrp="1"/>
          </p:cNvSpPr>
          <p:nvPr>
            <p:ph type="pic" sz="quarter" idx="15"/>
          </p:nvPr>
        </p:nvSpPr>
        <p:spPr>
          <a:xfrm>
            <a:off x="0" y="3950772"/>
            <a:ext cx="3996000" cy="2700000"/>
          </a:xfrm>
        </p:spPr>
        <p:txBody>
          <a:bodyPr/>
          <a:lstStyle/>
          <a:p>
            <a:endParaRPr lang="nl-NL"/>
          </a:p>
        </p:txBody>
      </p:sp>
      <p:sp>
        <p:nvSpPr>
          <p:cNvPr id="13" name="Tijdelijke aanduiding voor afbeelding 9"/>
          <p:cNvSpPr>
            <a:spLocks noGrp="1"/>
          </p:cNvSpPr>
          <p:nvPr>
            <p:ph type="pic" sz="quarter" idx="16"/>
          </p:nvPr>
        </p:nvSpPr>
        <p:spPr>
          <a:xfrm>
            <a:off x="4098000" y="3950772"/>
            <a:ext cx="3996000" cy="2700000"/>
          </a:xfrm>
        </p:spPr>
        <p:txBody>
          <a:bodyPr/>
          <a:lstStyle/>
          <a:p>
            <a:endParaRPr lang="nl-NL" dirty="0"/>
          </a:p>
        </p:txBody>
      </p:sp>
      <p:sp>
        <p:nvSpPr>
          <p:cNvPr id="14" name="Tijdelijke aanduiding voor afbeelding 9"/>
          <p:cNvSpPr>
            <a:spLocks noGrp="1"/>
          </p:cNvSpPr>
          <p:nvPr>
            <p:ph type="pic" sz="quarter" idx="17"/>
          </p:nvPr>
        </p:nvSpPr>
        <p:spPr>
          <a:xfrm>
            <a:off x="8196000" y="3950772"/>
            <a:ext cx="3996000" cy="2700000"/>
          </a:xfrm>
        </p:spPr>
        <p:txBody>
          <a:bodyPr/>
          <a:lstStyle/>
          <a:p>
            <a:endParaRPr lang="nl-NL" dirty="0"/>
          </a:p>
        </p:txBody>
      </p:sp>
      <p:sp>
        <p:nvSpPr>
          <p:cNvPr id="15" name="Tijdelijke aanduiding voor afbeelding 9"/>
          <p:cNvSpPr>
            <a:spLocks noGrp="1"/>
          </p:cNvSpPr>
          <p:nvPr>
            <p:ph type="pic" sz="quarter" idx="18"/>
          </p:nvPr>
        </p:nvSpPr>
        <p:spPr>
          <a:xfrm>
            <a:off x="0" y="1122699"/>
            <a:ext cx="3996000" cy="2700000"/>
          </a:xfrm>
        </p:spPr>
        <p:txBody>
          <a:bodyPr/>
          <a:lstStyle/>
          <a:p>
            <a:endParaRPr lang="nl-NL"/>
          </a:p>
        </p:txBody>
      </p:sp>
      <p:sp>
        <p:nvSpPr>
          <p:cNvPr id="16" name="Tijdelijke aanduiding voor afbeelding 9"/>
          <p:cNvSpPr>
            <a:spLocks noGrp="1"/>
          </p:cNvSpPr>
          <p:nvPr>
            <p:ph type="pic" sz="quarter" idx="19"/>
          </p:nvPr>
        </p:nvSpPr>
        <p:spPr>
          <a:xfrm>
            <a:off x="4098000" y="1122699"/>
            <a:ext cx="3996000" cy="2700000"/>
          </a:xfrm>
        </p:spPr>
        <p:txBody>
          <a:bodyPr/>
          <a:lstStyle/>
          <a:p>
            <a:endParaRPr lang="nl-NL" dirty="0"/>
          </a:p>
        </p:txBody>
      </p:sp>
      <p:sp>
        <p:nvSpPr>
          <p:cNvPr id="17" name="Tijdelijke aanduiding voor afbeelding 9"/>
          <p:cNvSpPr>
            <a:spLocks noGrp="1"/>
          </p:cNvSpPr>
          <p:nvPr>
            <p:ph type="pic" sz="quarter" idx="20"/>
          </p:nvPr>
        </p:nvSpPr>
        <p:spPr>
          <a:xfrm>
            <a:off x="8196000" y="1122699"/>
            <a:ext cx="3996000" cy="2700000"/>
          </a:xfrm>
        </p:spPr>
        <p:txBody>
          <a:bodyPr/>
          <a:lstStyle/>
          <a:p>
            <a:endParaRPr lang="nl-NL" dirty="0"/>
          </a:p>
        </p:txBody>
      </p:sp>
    </p:spTree>
    <p:extLst>
      <p:ext uri="{BB962C8B-B14F-4D97-AF65-F5344CB8AC3E}">
        <p14:creationId xmlns:p14="http://schemas.microsoft.com/office/powerpoint/2010/main" val="289628319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Een afbeeldin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70E6C1AE-2F21-4751-BB7E-CAA60DF4B889}" type="datetimeFigureOut">
              <a:rPr lang="nl-NL" smtClean="0"/>
              <a:t>20-9-2017</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43D541B8-6575-463E-9C7F-DE246C947B82}" type="slidenum">
              <a:rPr lang="nl-NL" smtClean="0"/>
              <a:t>‹nr.›</a:t>
            </a:fld>
            <a:endParaRPr lang="nl-NL"/>
          </a:p>
        </p:txBody>
      </p:sp>
      <p:sp>
        <p:nvSpPr>
          <p:cNvPr id="6" name="Tijdelijke aanduiding voor afbeelding 5"/>
          <p:cNvSpPr>
            <a:spLocks noGrp="1"/>
          </p:cNvSpPr>
          <p:nvPr>
            <p:ph type="pic" sz="quarter" idx="13"/>
          </p:nvPr>
        </p:nvSpPr>
        <p:spPr>
          <a:xfrm>
            <a:off x="0" y="671513"/>
            <a:ext cx="12192000" cy="5970587"/>
          </a:xfrm>
        </p:spPr>
        <p:txBody>
          <a:bodyPr/>
          <a:lstStyle/>
          <a:p>
            <a:endParaRPr lang="nl-NL"/>
          </a:p>
        </p:txBody>
      </p:sp>
    </p:spTree>
    <p:extLst>
      <p:ext uri="{BB962C8B-B14F-4D97-AF65-F5344CB8AC3E}">
        <p14:creationId xmlns:p14="http://schemas.microsoft.com/office/powerpoint/2010/main" val="40641528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3" name="Tijdelijke aanduiding voor inhoud 2"/>
          <p:cNvSpPr>
            <a:spLocks noGrp="1"/>
          </p:cNvSpPr>
          <p:nvPr>
            <p:ph idx="1"/>
          </p:nvPr>
        </p:nvSpPr>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4FB021F2-D26C-D042-B104-55F2FFEF7FA9}" type="datetimeFigureOut">
              <a:rPr lang="nl-NL" smtClean="0"/>
              <a:t>20-9-2017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556ACA0-5E4B-B74D-A93B-FA3161C7E860}" type="slidenum">
              <a:rPr lang="nl-NL" smtClean="0"/>
              <a:t>‹nr.›</a:t>
            </a:fld>
            <a:endParaRPr lang="nl-NL"/>
          </a:p>
        </p:txBody>
      </p:sp>
    </p:spTree>
    <p:extLst>
      <p:ext uri="{BB962C8B-B14F-4D97-AF65-F5344CB8AC3E}">
        <p14:creationId xmlns:p14="http://schemas.microsoft.com/office/powerpoint/2010/main" val="2899338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Laatste di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Titel 1"/>
          <p:cNvSpPr>
            <a:spLocks noGrp="1"/>
          </p:cNvSpPr>
          <p:nvPr>
            <p:ph type="title"/>
          </p:nvPr>
        </p:nvSpPr>
        <p:spPr>
          <a:xfrm>
            <a:off x="1303315" y="1126836"/>
            <a:ext cx="9937340" cy="1365632"/>
          </a:xfrm>
        </p:spPr>
        <p:txBody>
          <a:bodyPr anchor="b"/>
          <a:lstStyle>
            <a:lvl1pPr algn="ctr">
              <a:defRPr sz="3600" b="1" baseline="0">
                <a:solidFill>
                  <a:schemeClr val="bg1"/>
                </a:solidFill>
              </a:defRPr>
            </a:lvl1pPr>
          </a:lstStyle>
          <a:p>
            <a:r>
              <a:rPr lang="nl-NL" dirty="0"/>
              <a:t>Klik om de stijl te bewerken</a:t>
            </a:r>
          </a:p>
        </p:txBody>
      </p:sp>
    </p:spTree>
    <p:extLst>
      <p:ext uri="{BB962C8B-B14F-4D97-AF65-F5344CB8AC3E}">
        <p14:creationId xmlns:p14="http://schemas.microsoft.com/office/powerpoint/2010/main" val="42109566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Titelstijl van model bewerken</a:t>
            </a:r>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 om de tekststijl van het model te bewerken</a:t>
            </a:r>
          </a:p>
        </p:txBody>
      </p:sp>
      <p:sp>
        <p:nvSpPr>
          <p:cNvPr id="4" name="Tijdelijke aanduiding voor datum 3"/>
          <p:cNvSpPr>
            <a:spLocks noGrp="1"/>
          </p:cNvSpPr>
          <p:nvPr>
            <p:ph type="dt" sz="half" idx="10"/>
          </p:nvPr>
        </p:nvSpPr>
        <p:spPr/>
        <p:txBody>
          <a:bodyPr/>
          <a:lstStyle/>
          <a:p>
            <a:fld id="{4FB021F2-D26C-D042-B104-55F2FFEF7FA9}" type="datetimeFigureOut">
              <a:rPr lang="nl-NL" smtClean="0"/>
              <a:t>20-9-2017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556ACA0-5E4B-B74D-A93B-FA3161C7E860}" type="slidenum">
              <a:rPr lang="nl-NL" smtClean="0"/>
              <a:t>‹nr.›</a:t>
            </a:fld>
            <a:endParaRPr lang="nl-NL"/>
          </a:p>
        </p:txBody>
      </p:sp>
    </p:spTree>
    <p:extLst>
      <p:ext uri="{BB962C8B-B14F-4D97-AF65-F5344CB8AC3E}">
        <p14:creationId xmlns:p14="http://schemas.microsoft.com/office/powerpoint/2010/main" val="2782084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3" name="Tijdelijke aanduiding voor inhoud 2"/>
          <p:cNvSpPr>
            <a:spLocks noGrp="1"/>
          </p:cNvSpPr>
          <p:nvPr>
            <p:ph sz="half" idx="1"/>
          </p:nvPr>
        </p:nvSpPr>
        <p:spPr>
          <a:xfrm>
            <a:off x="838200" y="1825625"/>
            <a:ext cx="5181600" cy="4351338"/>
          </a:xfr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72200" y="1825625"/>
            <a:ext cx="5181600" cy="4351338"/>
          </a:xfr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4FB021F2-D26C-D042-B104-55F2FFEF7FA9}" type="datetimeFigureOut">
              <a:rPr lang="nl-NL" smtClean="0"/>
              <a:t>20-9-2017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556ACA0-5E4B-B74D-A93B-FA3161C7E860}" type="slidenum">
              <a:rPr lang="nl-NL" smtClean="0"/>
              <a:t>‹nr.›</a:t>
            </a:fld>
            <a:endParaRPr lang="nl-NL"/>
          </a:p>
        </p:txBody>
      </p:sp>
    </p:spTree>
    <p:extLst>
      <p:ext uri="{BB962C8B-B14F-4D97-AF65-F5344CB8AC3E}">
        <p14:creationId xmlns:p14="http://schemas.microsoft.com/office/powerpoint/2010/main" val="7778221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Titelstijl van model bewerken</a:t>
            </a:r>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tekststijl van het model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tekststijl van het model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4FB021F2-D26C-D042-B104-55F2FFEF7FA9}" type="datetimeFigureOut">
              <a:rPr lang="nl-NL" smtClean="0"/>
              <a:t>20-9-2017</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5556ACA0-5E4B-B74D-A93B-FA3161C7E860}" type="slidenum">
              <a:rPr lang="nl-NL" smtClean="0"/>
              <a:t>‹nr.›</a:t>
            </a:fld>
            <a:endParaRPr lang="nl-NL"/>
          </a:p>
        </p:txBody>
      </p:sp>
    </p:spTree>
    <p:extLst>
      <p:ext uri="{BB962C8B-B14F-4D97-AF65-F5344CB8AC3E}">
        <p14:creationId xmlns:p14="http://schemas.microsoft.com/office/powerpoint/2010/main" val="11240334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3" name="Tijdelijke aanduiding voor datum 2"/>
          <p:cNvSpPr>
            <a:spLocks noGrp="1"/>
          </p:cNvSpPr>
          <p:nvPr>
            <p:ph type="dt" sz="half" idx="10"/>
          </p:nvPr>
        </p:nvSpPr>
        <p:spPr/>
        <p:txBody>
          <a:bodyPr/>
          <a:lstStyle/>
          <a:p>
            <a:fld id="{4FB021F2-D26C-D042-B104-55F2FFEF7FA9}" type="datetimeFigureOut">
              <a:rPr lang="nl-NL" smtClean="0"/>
              <a:t>20-9-2017</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5556ACA0-5E4B-B74D-A93B-FA3161C7E860}" type="slidenum">
              <a:rPr lang="nl-NL" smtClean="0"/>
              <a:t>‹nr.›</a:t>
            </a:fld>
            <a:endParaRPr lang="nl-NL"/>
          </a:p>
        </p:txBody>
      </p:sp>
    </p:spTree>
    <p:extLst>
      <p:ext uri="{BB962C8B-B14F-4D97-AF65-F5344CB8AC3E}">
        <p14:creationId xmlns:p14="http://schemas.microsoft.com/office/powerpoint/2010/main" val="2158792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4FB021F2-D26C-D042-B104-55F2FFEF7FA9}" type="datetimeFigureOut">
              <a:rPr lang="nl-NL" smtClean="0"/>
              <a:t>20-9-2017</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5556ACA0-5E4B-B74D-A93B-FA3161C7E860}" type="slidenum">
              <a:rPr lang="nl-NL" smtClean="0"/>
              <a:t>‹nr.›</a:t>
            </a:fld>
            <a:endParaRPr lang="nl-NL"/>
          </a:p>
        </p:txBody>
      </p:sp>
    </p:spTree>
    <p:extLst>
      <p:ext uri="{BB962C8B-B14F-4D97-AF65-F5344CB8AC3E}">
        <p14:creationId xmlns:p14="http://schemas.microsoft.com/office/powerpoint/2010/main" val="11820194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Titelstijl van model bewerken</a:t>
            </a:r>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 om de tekststijl van het model te bewerken</a:t>
            </a:r>
          </a:p>
        </p:txBody>
      </p:sp>
      <p:sp>
        <p:nvSpPr>
          <p:cNvPr id="5" name="Tijdelijke aanduiding voor datum 4"/>
          <p:cNvSpPr>
            <a:spLocks noGrp="1"/>
          </p:cNvSpPr>
          <p:nvPr>
            <p:ph type="dt" sz="half" idx="10"/>
          </p:nvPr>
        </p:nvSpPr>
        <p:spPr/>
        <p:txBody>
          <a:bodyPr/>
          <a:lstStyle/>
          <a:p>
            <a:fld id="{4FB021F2-D26C-D042-B104-55F2FFEF7FA9}" type="datetimeFigureOut">
              <a:rPr lang="nl-NL" smtClean="0"/>
              <a:t>20-9-2017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556ACA0-5E4B-B74D-A93B-FA3161C7E860}" type="slidenum">
              <a:rPr lang="nl-NL" smtClean="0"/>
              <a:t>‹nr.›</a:t>
            </a:fld>
            <a:endParaRPr lang="nl-NL"/>
          </a:p>
        </p:txBody>
      </p:sp>
    </p:spTree>
    <p:extLst>
      <p:ext uri="{BB962C8B-B14F-4D97-AF65-F5344CB8AC3E}">
        <p14:creationId xmlns:p14="http://schemas.microsoft.com/office/powerpoint/2010/main" val="19779009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Titelstijl van model bewerken</a:t>
            </a:r>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 om de tekststijl van het model te bewerken</a:t>
            </a:r>
          </a:p>
        </p:txBody>
      </p:sp>
      <p:sp>
        <p:nvSpPr>
          <p:cNvPr id="5" name="Tijdelijke aanduiding voor datum 4"/>
          <p:cNvSpPr>
            <a:spLocks noGrp="1"/>
          </p:cNvSpPr>
          <p:nvPr>
            <p:ph type="dt" sz="half" idx="10"/>
          </p:nvPr>
        </p:nvSpPr>
        <p:spPr/>
        <p:txBody>
          <a:bodyPr/>
          <a:lstStyle/>
          <a:p>
            <a:fld id="{4FB021F2-D26C-D042-B104-55F2FFEF7FA9}" type="datetimeFigureOut">
              <a:rPr lang="nl-NL" smtClean="0"/>
              <a:t>20-9-2017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556ACA0-5E4B-B74D-A93B-FA3161C7E860}" type="slidenum">
              <a:rPr lang="nl-NL" smtClean="0"/>
              <a:t>‹nr.›</a:t>
            </a:fld>
            <a:endParaRPr lang="nl-NL"/>
          </a:p>
        </p:txBody>
      </p:sp>
    </p:spTree>
    <p:extLst>
      <p:ext uri="{BB962C8B-B14F-4D97-AF65-F5344CB8AC3E}">
        <p14:creationId xmlns:p14="http://schemas.microsoft.com/office/powerpoint/2010/main" val="16811888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image" Target="../media/image1.jpg"/><Relationship Id="rId5" Type="http://schemas.openxmlformats.org/officeDocument/2006/relationships/slideLayout" Target="../slideLayouts/slideLayout16.xml"/><Relationship Id="rId10"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Titelstijl van model bewerken</a:t>
            </a:r>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B021F2-D26C-D042-B104-55F2FFEF7FA9}" type="datetimeFigureOut">
              <a:rPr lang="nl-NL" smtClean="0"/>
              <a:t>20-9-2017</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56ACA0-5E4B-B74D-A93B-FA3161C7E860}" type="slidenum">
              <a:rPr lang="nl-NL" smtClean="0"/>
              <a:t>‹nr.›</a:t>
            </a:fld>
            <a:endParaRPr lang="nl-NL"/>
          </a:p>
        </p:txBody>
      </p:sp>
    </p:spTree>
    <p:extLst>
      <p:ext uri="{BB962C8B-B14F-4D97-AF65-F5344CB8AC3E}">
        <p14:creationId xmlns:p14="http://schemas.microsoft.com/office/powerpoint/2010/main" val="13784342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1469569" y="1049337"/>
            <a:ext cx="9601201" cy="776288"/>
          </a:xfrm>
          <a:prstGeom prst="rect">
            <a:avLst/>
          </a:prstGeom>
        </p:spPr>
        <p:txBody>
          <a:bodyPr vert="horz" lIns="91440" tIns="45720" rIns="91440" bIns="45720" rtlCol="0" anchor="ctr">
            <a:normAutofit/>
          </a:bodyPr>
          <a:lstStyle/>
          <a:p>
            <a:r>
              <a:rPr lang="nl-NL" dirty="0"/>
              <a:t>Klik om de stijl te bewerken</a:t>
            </a:r>
          </a:p>
        </p:txBody>
      </p:sp>
      <p:sp>
        <p:nvSpPr>
          <p:cNvPr id="3" name="Tijdelijke aanduiding voor tekst 2"/>
          <p:cNvSpPr>
            <a:spLocks noGrp="1"/>
          </p:cNvSpPr>
          <p:nvPr>
            <p:ph type="body" idx="1"/>
          </p:nvPr>
        </p:nvSpPr>
        <p:spPr>
          <a:xfrm>
            <a:off x="1469570" y="1825625"/>
            <a:ext cx="9601201" cy="4351338"/>
          </a:xfrm>
          <a:prstGeom prst="rect">
            <a:avLst/>
          </a:prstGeom>
        </p:spPr>
        <p:txBody>
          <a:bodyPr vert="horz" lIns="91440" tIns="45720" rIns="91440" bIns="45720" rtlCol="0">
            <a:normAutofit/>
          </a:bodyPr>
          <a:lstStyle/>
          <a:p>
            <a:pPr lvl="0"/>
            <a:r>
              <a:rPr lang="nl-NL" dirty="0"/>
              <a:t>Tekststijl van het model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datum 3"/>
          <p:cNvSpPr>
            <a:spLocks noGrp="1"/>
          </p:cNvSpPr>
          <p:nvPr>
            <p:ph type="dt" sz="half" idx="2"/>
          </p:nvPr>
        </p:nvSpPr>
        <p:spPr>
          <a:xfrm>
            <a:off x="1469570" y="6642099"/>
            <a:ext cx="2111830" cy="194129"/>
          </a:xfrm>
          <a:prstGeom prst="rect">
            <a:avLst/>
          </a:prstGeom>
        </p:spPr>
        <p:txBody>
          <a:bodyPr vert="horz" lIns="91440" tIns="45720" rIns="91440" bIns="45720" rtlCol="0" anchor="ctr"/>
          <a:lstStyle>
            <a:lvl1pPr algn="l">
              <a:defRPr sz="1200" baseline="0">
                <a:solidFill>
                  <a:schemeClr val="bg1"/>
                </a:solidFill>
              </a:defRPr>
            </a:lvl1pPr>
          </a:lstStyle>
          <a:p>
            <a:fld id="{70E6C1AE-2F21-4751-BB7E-CAA60DF4B889}" type="datetimeFigureOut">
              <a:rPr lang="nl-NL" smtClean="0"/>
              <a:pPr/>
              <a:t>20-9-2017</a:t>
            </a:fld>
            <a:endParaRPr lang="nl-NL"/>
          </a:p>
        </p:txBody>
      </p:sp>
      <p:sp>
        <p:nvSpPr>
          <p:cNvPr id="5" name="Tijdelijke aanduiding voor voettekst 4"/>
          <p:cNvSpPr>
            <a:spLocks noGrp="1"/>
          </p:cNvSpPr>
          <p:nvPr>
            <p:ph type="ftr" sz="quarter" idx="3"/>
          </p:nvPr>
        </p:nvSpPr>
        <p:spPr>
          <a:xfrm>
            <a:off x="3755571" y="6642099"/>
            <a:ext cx="4397829" cy="194129"/>
          </a:xfrm>
          <a:prstGeom prst="rect">
            <a:avLst/>
          </a:prstGeom>
        </p:spPr>
        <p:txBody>
          <a:bodyPr vert="horz" lIns="91440" tIns="45720" rIns="91440" bIns="45720" rtlCol="0" anchor="ctr"/>
          <a:lstStyle>
            <a:lvl1pPr algn="ctr">
              <a:defRPr sz="1200" baseline="0">
                <a:solidFill>
                  <a:schemeClr val="bg1"/>
                </a:solidFill>
              </a:defRPr>
            </a:lvl1pPr>
          </a:lstStyle>
          <a:p>
            <a:endParaRPr lang="nl-NL" dirty="0"/>
          </a:p>
        </p:txBody>
      </p:sp>
      <p:sp>
        <p:nvSpPr>
          <p:cNvPr id="6" name="Tijdelijke aanduiding voor dianummer 5"/>
          <p:cNvSpPr>
            <a:spLocks noGrp="1"/>
          </p:cNvSpPr>
          <p:nvPr>
            <p:ph type="sldNum" sz="quarter" idx="4"/>
          </p:nvPr>
        </p:nvSpPr>
        <p:spPr>
          <a:xfrm>
            <a:off x="8610600" y="6642099"/>
            <a:ext cx="2460171" cy="194129"/>
          </a:xfrm>
          <a:prstGeom prst="rect">
            <a:avLst/>
          </a:prstGeom>
        </p:spPr>
        <p:txBody>
          <a:bodyPr vert="horz" lIns="91440" tIns="45720" rIns="91440" bIns="45720" rtlCol="0" anchor="ctr"/>
          <a:lstStyle>
            <a:lvl1pPr algn="r">
              <a:defRPr sz="1200" baseline="0">
                <a:solidFill>
                  <a:schemeClr val="bg1"/>
                </a:solidFill>
              </a:defRPr>
            </a:lvl1pPr>
          </a:lstStyle>
          <a:p>
            <a:fld id="{43D541B8-6575-463E-9C7F-DE246C947B82}" type="slidenum">
              <a:rPr lang="nl-NL" smtClean="0"/>
              <a:pPr/>
              <a:t>‹nr.›</a:t>
            </a:fld>
            <a:endParaRPr lang="nl-NL"/>
          </a:p>
        </p:txBody>
      </p:sp>
    </p:spTree>
    <p:extLst>
      <p:ext uri="{BB962C8B-B14F-4D97-AF65-F5344CB8AC3E}">
        <p14:creationId xmlns:p14="http://schemas.microsoft.com/office/powerpoint/2010/main" val="281679872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txStyles>
    <p:titleStyle>
      <a:lvl1pPr algn="l" defTabSz="914400" rtl="0" eaLnBrk="1" latinLnBrk="0" hangingPunct="1">
        <a:lnSpc>
          <a:spcPct val="90000"/>
        </a:lnSpc>
        <a:spcBef>
          <a:spcPct val="0"/>
        </a:spcBef>
        <a:buNone/>
        <a:defRPr sz="3600" b="1" kern="1200">
          <a:solidFill>
            <a:schemeClr val="tx1"/>
          </a:solidFill>
          <a:effectLst/>
          <a:latin typeface="+mj-lt"/>
          <a:ea typeface="+mj-ea"/>
          <a:cs typeface="+mj-cs"/>
        </a:defRPr>
      </a:lvl1pPr>
    </p:titleStyle>
    <p:bodyStyle>
      <a:lvl1pPr marL="268288" indent="-268288" algn="l" defTabSz="914400" rtl="0" eaLnBrk="1" latinLnBrk="0" hangingPunct="1">
        <a:lnSpc>
          <a:spcPct val="120000"/>
        </a:lnSpc>
        <a:spcBef>
          <a:spcPts val="1000"/>
        </a:spcBef>
        <a:buFont typeface="Verdana" panose="020B0604030504040204" pitchFamily="34" charset="0"/>
        <a:buChar char="–"/>
        <a:defRPr sz="1900" kern="1200">
          <a:solidFill>
            <a:schemeClr val="tx1"/>
          </a:solidFill>
          <a:latin typeface="+mn-lt"/>
          <a:ea typeface="+mn-ea"/>
          <a:cs typeface="+mn-cs"/>
        </a:defRPr>
      </a:lvl1pPr>
      <a:lvl2pPr marL="534988" indent="-266700" algn="l" defTabSz="914400" rtl="0" eaLnBrk="1" latinLnBrk="0" hangingPunct="1">
        <a:lnSpc>
          <a:spcPct val="120000"/>
        </a:lnSpc>
        <a:spcBef>
          <a:spcPts val="500"/>
        </a:spcBef>
        <a:buFont typeface="Verdana" panose="020B0604030504040204" pitchFamily="34" charset="0"/>
        <a:buChar char="–"/>
        <a:defRPr sz="1900" kern="1200">
          <a:solidFill>
            <a:schemeClr val="tx1"/>
          </a:solidFill>
          <a:latin typeface="+mn-lt"/>
          <a:ea typeface="+mn-ea"/>
          <a:cs typeface="+mn-cs"/>
        </a:defRPr>
      </a:lvl2pPr>
      <a:lvl3pPr marL="803275" indent="-268288" algn="l" defTabSz="914400" rtl="0" eaLnBrk="1" latinLnBrk="0" hangingPunct="1">
        <a:lnSpc>
          <a:spcPct val="120000"/>
        </a:lnSpc>
        <a:spcBef>
          <a:spcPts val="500"/>
        </a:spcBef>
        <a:buFont typeface="Verdana" panose="020B0604030504040204" pitchFamily="34" charset="0"/>
        <a:buChar char="–"/>
        <a:defRPr sz="1900" kern="1200">
          <a:solidFill>
            <a:schemeClr val="tx1"/>
          </a:solidFill>
          <a:latin typeface="+mn-lt"/>
          <a:ea typeface="+mn-ea"/>
          <a:cs typeface="+mn-cs"/>
        </a:defRPr>
      </a:lvl3pPr>
      <a:lvl4pPr marL="1081088" indent="-277813" algn="l" defTabSz="914400" rtl="0" eaLnBrk="1" latinLnBrk="0" hangingPunct="1">
        <a:lnSpc>
          <a:spcPct val="120000"/>
        </a:lnSpc>
        <a:spcBef>
          <a:spcPts val="500"/>
        </a:spcBef>
        <a:buFont typeface="Verdana" panose="020B0604030504040204" pitchFamily="34" charset="0"/>
        <a:buChar char="–"/>
        <a:defRPr sz="1900" kern="1200">
          <a:solidFill>
            <a:schemeClr val="tx1"/>
          </a:solidFill>
          <a:latin typeface="+mn-lt"/>
          <a:ea typeface="+mn-ea"/>
          <a:cs typeface="+mn-cs"/>
        </a:defRPr>
      </a:lvl4pPr>
      <a:lvl5pPr marL="1347788" indent="-266700" algn="l" defTabSz="914400" rtl="0" eaLnBrk="1" latinLnBrk="0" hangingPunct="1">
        <a:lnSpc>
          <a:spcPct val="120000"/>
        </a:lnSpc>
        <a:spcBef>
          <a:spcPts val="500"/>
        </a:spcBef>
        <a:buFont typeface="Verdana" panose="020B0604030504040204" pitchFamily="34" charset="0"/>
        <a:buChar char="–"/>
        <a:defRPr sz="19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13.xml"/><Relationship Id="rId5" Type="http://schemas.openxmlformats.org/officeDocument/2006/relationships/image" Target="../media/image6.png"/><Relationship Id="rId4" Type="http://schemas.openxmlformats.org/officeDocument/2006/relationships/image" Target="../media/image5.jp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hyperlink" Target="http://www.knhb.nl/hockeyvooriedereen" TargetMode="External"/><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hyperlink" Target="https://vimeo.com/233617518" TargetMode="External"/><Relationship Id="rId2" Type="http://schemas.openxmlformats.org/officeDocument/2006/relationships/notesSlide" Target="../notesSlides/notesSlide7.xml"/><Relationship Id="rId1" Type="http://schemas.openxmlformats.org/officeDocument/2006/relationships/slideLayout" Target="../slideLayouts/slideLayout13.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endParaRPr lang="nl-NL"/>
          </a:p>
        </p:txBody>
      </p:sp>
      <p:sp>
        <p:nvSpPr>
          <p:cNvPr id="3" name="Ondertitel 2"/>
          <p:cNvSpPr>
            <a:spLocks noGrp="1"/>
          </p:cNvSpPr>
          <p:nvPr>
            <p:ph type="subTitle" idx="1"/>
          </p:nvPr>
        </p:nvSpPr>
        <p:spPr/>
        <p:txBody>
          <a:bodyPr/>
          <a:lstStyle/>
          <a:p>
            <a:endParaRPr lang="nl-NL"/>
          </a:p>
        </p:txBody>
      </p:sp>
      <p:pic>
        <p:nvPicPr>
          <p:cNvPr id="5" name="Afbeelding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6678"/>
            <a:ext cx="12225530" cy="6876000"/>
          </a:xfrm>
          <a:prstGeom prst="rect">
            <a:avLst/>
          </a:prstGeom>
        </p:spPr>
      </p:pic>
      <p:sp>
        <p:nvSpPr>
          <p:cNvPr id="10" name="Titel 1">
            <a:extLst>
              <a:ext uri="{FF2B5EF4-FFF2-40B4-BE49-F238E27FC236}">
                <a16:creationId xmlns:a16="http://schemas.microsoft.com/office/drawing/2014/main" id="{3A96D753-7143-4476-8912-515A80597639}"/>
              </a:ext>
            </a:extLst>
          </p:cNvPr>
          <p:cNvSpPr txBox="1">
            <a:spLocks/>
          </p:cNvSpPr>
          <p:nvPr/>
        </p:nvSpPr>
        <p:spPr>
          <a:xfrm>
            <a:off x="1469570" y="1709739"/>
            <a:ext cx="9601201" cy="1724838"/>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4000" b="1" kern="1200" baseline="0">
                <a:solidFill>
                  <a:schemeClr val="bg1"/>
                </a:solidFill>
                <a:effectLst/>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nl-NL" sz="4000" b="1" i="0" u="none" strike="noStrike" kern="1200" cap="none" spc="0" normalizeH="0" baseline="0" noProof="0">
                <a:ln>
                  <a:noFill/>
                </a:ln>
                <a:solidFill>
                  <a:sysClr val="window" lastClr="FFFFFF"/>
                </a:solidFill>
                <a:effectLst/>
                <a:uLnTx/>
                <a:uFillTx/>
                <a:latin typeface="Verdana"/>
                <a:ea typeface="+mj-ea"/>
                <a:cs typeface="+mj-cs"/>
              </a:rPr>
              <a:t>Hockey voor iedereen</a:t>
            </a:r>
            <a:endParaRPr kumimoji="0" lang="nl-NL" sz="4000" b="1" i="0" u="none" strike="noStrike" kern="1200" cap="none" spc="0" normalizeH="0" baseline="0" noProof="0" dirty="0">
              <a:ln>
                <a:noFill/>
              </a:ln>
              <a:solidFill>
                <a:sysClr val="window" lastClr="FFFFFF"/>
              </a:solidFill>
              <a:effectLst/>
              <a:uLnTx/>
              <a:uFillTx/>
              <a:latin typeface="Verdana"/>
              <a:ea typeface="+mj-ea"/>
              <a:cs typeface="+mj-cs"/>
            </a:endParaRPr>
          </a:p>
        </p:txBody>
      </p:sp>
      <p:sp>
        <p:nvSpPr>
          <p:cNvPr id="11" name="Tijdelijke aanduiding voor tekst 2">
            <a:extLst>
              <a:ext uri="{FF2B5EF4-FFF2-40B4-BE49-F238E27FC236}">
                <a16:creationId xmlns:a16="http://schemas.microsoft.com/office/drawing/2014/main" id="{71753AA2-8820-4138-AB14-C357EF4034B5}"/>
              </a:ext>
            </a:extLst>
          </p:cNvPr>
          <p:cNvSpPr txBox="1">
            <a:spLocks/>
          </p:cNvSpPr>
          <p:nvPr/>
        </p:nvSpPr>
        <p:spPr>
          <a:xfrm>
            <a:off x="1469570" y="3434577"/>
            <a:ext cx="9601201" cy="2141033"/>
          </a:xfrm>
          <a:prstGeom prst="rect">
            <a:avLst/>
          </a:prstGeom>
        </p:spPr>
        <p:txBody>
          <a:bodyPr vert="horz" lIns="91440" tIns="45720" rIns="91440" bIns="45720" rtlCol="0">
            <a:normAutofit/>
          </a:bodyPr>
          <a:lstStyle>
            <a:lvl1pPr marL="0" indent="0" algn="ctr" defTabSz="914400" rtl="0" eaLnBrk="1" latinLnBrk="0" hangingPunct="1">
              <a:lnSpc>
                <a:spcPct val="120000"/>
              </a:lnSpc>
              <a:spcBef>
                <a:spcPts val="1000"/>
              </a:spcBef>
              <a:buFont typeface="Verdana" panose="020B0604030504040204" pitchFamily="34" charset="0"/>
              <a:buNone/>
              <a:defRPr sz="3200" kern="1200" baseline="0">
                <a:solidFill>
                  <a:schemeClr val="bg1"/>
                </a:solidFill>
                <a:latin typeface="+mn-lt"/>
                <a:ea typeface="+mn-ea"/>
                <a:cs typeface="+mn-cs"/>
              </a:defRPr>
            </a:lvl1pPr>
            <a:lvl2pPr marL="457200" indent="0" algn="l" defTabSz="914400" rtl="0" eaLnBrk="1" latinLnBrk="0" hangingPunct="1">
              <a:lnSpc>
                <a:spcPct val="120000"/>
              </a:lnSpc>
              <a:spcBef>
                <a:spcPts val="500"/>
              </a:spcBef>
              <a:buFont typeface="Verdana" panose="020B060403050404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120000"/>
              </a:lnSpc>
              <a:spcBef>
                <a:spcPts val="500"/>
              </a:spcBef>
              <a:buFont typeface="Verdana" panose="020B060403050404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120000"/>
              </a:lnSpc>
              <a:spcBef>
                <a:spcPts val="500"/>
              </a:spcBef>
              <a:buFont typeface="Verdana" panose="020B060403050404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120000"/>
              </a:lnSpc>
              <a:spcBef>
                <a:spcPts val="500"/>
              </a:spcBef>
              <a:buFont typeface="Verdana" panose="020B060403050404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0" marR="0" lvl="0" indent="0" algn="ctr" defTabSz="914400" rtl="0" eaLnBrk="1" fontAlgn="auto" latinLnBrk="0" hangingPunct="1">
              <a:lnSpc>
                <a:spcPct val="120000"/>
              </a:lnSpc>
              <a:spcBef>
                <a:spcPts val="1000"/>
              </a:spcBef>
              <a:spcAft>
                <a:spcPts val="0"/>
              </a:spcAft>
              <a:buClrTx/>
              <a:buSzTx/>
              <a:buFont typeface="Verdana" panose="020B0604030504040204" pitchFamily="34" charset="0"/>
              <a:buNone/>
              <a:tabLst/>
              <a:defRPr/>
            </a:pPr>
            <a:r>
              <a:rPr kumimoji="0" lang="nl-NL" sz="3200" b="0" i="0" u="none" strike="noStrike" kern="1200" cap="none" spc="0" normalizeH="0" baseline="0" noProof="0">
                <a:ln>
                  <a:noFill/>
                </a:ln>
                <a:solidFill>
                  <a:sysClr val="window" lastClr="FFFFFF"/>
                </a:solidFill>
                <a:effectLst/>
                <a:uLnTx/>
                <a:uFillTx/>
                <a:latin typeface="Verdana"/>
                <a:ea typeface="+mn-ea"/>
                <a:cs typeface="+mn-cs"/>
              </a:rPr>
              <a:t>Het begint bij jou! </a:t>
            </a:r>
            <a:endParaRPr kumimoji="0" lang="nl-NL" sz="3200" b="0" i="0" u="none" strike="noStrike" kern="1200" cap="none" spc="0" normalizeH="0" baseline="0" noProof="0" dirty="0">
              <a:ln>
                <a:noFill/>
              </a:ln>
              <a:solidFill>
                <a:sysClr val="window" lastClr="FFFFFF"/>
              </a:solidFill>
              <a:effectLst/>
              <a:uLnTx/>
              <a:uFillTx/>
              <a:latin typeface="Verdana"/>
              <a:ea typeface="+mn-ea"/>
              <a:cs typeface="+mn-cs"/>
            </a:endParaRPr>
          </a:p>
        </p:txBody>
      </p:sp>
    </p:spTree>
    <p:extLst>
      <p:ext uri="{BB962C8B-B14F-4D97-AF65-F5344CB8AC3E}">
        <p14:creationId xmlns:p14="http://schemas.microsoft.com/office/powerpoint/2010/main" val="8283062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Waar gaan we het over hebben </a:t>
            </a:r>
          </a:p>
        </p:txBody>
      </p:sp>
      <p:sp>
        <p:nvSpPr>
          <p:cNvPr id="3" name="Tijdelijke aanduiding voor inhoud 2"/>
          <p:cNvSpPr>
            <a:spLocks noGrp="1"/>
          </p:cNvSpPr>
          <p:nvPr>
            <p:ph idx="1"/>
          </p:nvPr>
        </p:nvSpPr>
        <p:spPr/>
        <p:txBody>
          <a:bodyPr/>
          <a:lstStyle/>
          <a:p>
            <a:r>
              <a:rPr lang="nl-NL" dirty="0"/>
              <a:t>Voorstellen</a:t>
            </a:r>
          </a:p>
          <a:p>
            <a:r>
              <a:rPr lang="nl-NL" dirty="0"/>
              <a:t>Sportiviteit &amp; Respect campagne</a:t>
            </a:r>
          </a:p>
          <a:p>
            <a:r>
              <a:rPr lang="nl-NL" dirty="0"/>
              <a:t>Hockey voor iedereen</a:t>
            </a:r>
          </a:p>
          <a:p>
            <a:r>
              <a:rPr lang="nl-NL" dirty="0"/>
              <a:t>Stelling</a:t>
            </a:r>
          </a:p>
          <a:p>
            <a:r>
              <a:rPr lang="nl-NL" dirty="0"/>
              <a:t>Voorbeeldsituatie</a:t>
            </a:r>
          </a:p>
          <a:p>
            <a:r>
              <a:rPr lang="nl-NL" dirty="0"/>
              <a:t>Toolkit ‘Hockey voor iedereen’ </a:t>
            </a:r>
          </a:p>
          <a:p>
            <a:r>
              <a:rPr lang="nl-NL" dirty="0"/>
              <a:t>De belofte</a:t>
            </a:r>
          </a:p>
        </p:txBody>
      </p:sp>
    </p:spTree>
    <p:extLst>
      <p:ext uri="{BB962C8B-B14F-4D97-AF65-F5344CB8AC3E}">
        <p14:creationId xmlns:p14="http://schemas.microsoft.com/office/powerpoint/2010/main" val="10651985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KNHB Sportiviteit &amp; Respect campagne</a:t>
            </a:r>
          </a:p>
        </p:txBody>
      </p:sp>
      <p:sp>
        <p:nvSpPr>
          <p:cNvPr id="3" name="Tijdelijke aanduiding voor inhoud 2"/>
          <p:cNvSpPr>
            <a:spLocks noGrp="1"/>
          </p:cNvSpPr>
          <p:nvPr>
            <p:ph idx="1"/>
          </p:nvPr>
        </p:nvSpPr>
        <p:spPr/>
        <p:txBody>
          <a:bodyPr/>
          <a:lstStyle/>
          <a:p>
            <a:r>
              <a:rPr lang="nl-NL" dirty="0"/>
              <a:t>Vanaf 2002 voert de KNHB een Sportiviteit &amp; Respect campagne </a:t>
            </a:r>
          </a:p>
          <a:p>
            <a:r>
              <a:rPr lang="nl-NL" dirty="0"/>
              <a:t>Trots op onze verenigingen wat er allemaal bereikt is</a:t>
            </a:r>
          </a:p>
          <a:p>
            <a:r>
              <a:rPr lang="nl-NL" dirty="0"/>
              <a:t>Aantal kaarten neem afgelopen jaren af</a:t>
            </a:r>
          </a:p>
          <a:p>
            <a:endParaRPr lang="nl-NL" dirty="0"/>
          </a:p>
          <a:p>
            <a:endParaRPr lang="nl-NL" dirty="0"/>
          </a:p>
        </p:txBody>
      </p:sp>
      <p:pic>
        <p:nvPicPr>
          <p:cNvPr id="4" name="Afbeelding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9569" y="3319982"/>
            <a:ext cx="2141211" cy="3027598"/>
          </a:xfrm>
          <a:prstGeom prst="rect">
            <a:avLst/>
          </a:prstGeom>
        </p:spPr>
      </p:pic>
      <p:pic>
        <p:nvPicPr>
          <p:cNvPr id="5" name="Afbeelding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25900" y="3777565"/>
            <a:ext cx="3975100" cy="2044700"/>
          </a:xfrm>
          <a:prstGeom prst="rect">
            <a:avLst/>
          </a:prstGeom>
        </p:spPr>
      </p:pic>
      <p:pic>
        <p:nvPicPr>
          <p:cNvPr id="6" name="Afbeelding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416120" y="3049134"/>
            <a:ext cx="3145434" cy="3127829"/>
          </a:xfrm>
          <a:prstGeom prst="rect">
            <a:avLst/>
          </a:prstGeom>
        </p:spPr>
      </p:pic>
    </p:spTree>
    <p:extLst>
      <p:ext uri="{BB962C8B-B14F-4D97-AF65-F5344CB8AC3E}">
        <p14:creationId xmlns:p14="http://schemas.microsoft.com/office/powerpoint/2010/main" val="9236511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Hockey voor iedereen</a:t>
            </a:r>
          </a:p>
        </p:txBody>
      </p:sp>
      <p:sp>
        <p:nvSpPr>
          <p:cNvPr id="3" name="Tijdelijke aanduiding voor inhoud 2"/>
          <p:cNvSpPr>
            <a:spLocks noGrp="1"/>
          </p:cNvSpPr>
          <p:nvPr>
            <p:ph idx="1"/>
          </p:nvPr>
        </p:nvSpPr>
        <p:spPr/>
        <p:txBody>
          <a:bodyPr>
            <a:normAutofit fontScale="92500" lnSpcReduction="10000"/>
          </a:bodyPr>
          <a:lstStyle/>
          <a:p>
            <a:r>
              <a:rPr lang="nl-NL" dirty="0"/>
              <a:t>Hockeyverenigingen zijn toe aan een volgende stap. Creëren van een veilige sportomgeving voor iedereen. </a:t>
            </a:r>
          </a:p>
          <a:p>
            <a:pPr marL="0" indent="0">
              <a:buNone/>
            </a:pPr>
            <a:endParaRPr lang="nl-NL" dirty="0"/>
          </a:p>
          <a:p>
            <a:pPr lvl="3"/>
            <a:r>
              <a:rPr lang="nl-NL" dirty="0"/>
              <a:t>Nog steeds incidenten, ook van discriminatie</a:t>
            </a:r>
          </a:p>
          <a:p>
            <a:pPr lvl="3"/>
            <a:r>
              <a:rPr lang="nl-NL" dirty="0"/>
              <a:t>Homo is het meest gebruikte scheldwoord in de sport</a:t>
            </a:r>
          </a:p>
          <a:p>
            <a:pPr lvl="3"/>
            <a:r>
              <a:rPr lang="nl-NL" dirty="0"/>
              <a:t>Veel verenigingen hebben geen enkele homoseksuele hockeyer</a:t>
            </a:r>
          </a:p>
          <a:p>
            <a:pPr lvl="3"/>
            <a:r>
              <a:rPr lang="nl-NL" dirty="0"/>
              <a:t>Meer diversiteit onder onze leden</a:t>
            </a:r>
          </a:p>
          <a:p>
            <a:pPr marL="0" indent="0">
              <a:buNone/>
            </a:pPr>
            <a:endParaRPr lang="nl-NL" dirty="0"/>
          </a:p>
          <a:p>
            <a:pPr marL="0" indent="0">
              <a:buNone/>
            </a:pPr>
            <a:r>
              <a:rPr lang="nl-NL" dirty="0"/>
              <a:t>Tijd om ervoor te zorgen dat iedereen zichzelf kan en mag zijn. </a:t>
            </a:r>
          </a:p>
          <a:p>
            <a:pPr marL="0" indent="0" algn="ctr">
              <a:buNone/>
            </a:pPr>
            <a:r>
              <a:rPr lang="nl-NL" b="1" dirty="0"/>
              <a:t>Hockey voor iedereen en het begint bij jou! </a:t>
            </a:r>
          </a:p>
          <a:p>
            <a:pPr marL="0" indent="0">
              <a:buNone/>
            </a:pPr>
            <a:r>
              <a:rPr lang="nl-NL" dirty="0"/>
              <a:t> </a:t>
            </a:r>
          </a:p>
          <a:p>
            <a:endParaRPr lang="nl-NL" dirty="0"/>
          </a:p>
        </p:txBody>
      </p:sp>
    </p:spTree>
    <p:extLst>
      <p:ext uri="{BB962C8B-B14F-4D97-AF65-F5344CB8AC3E}">
        <p14:creationId xmlns:p14="http://schemas.microsoft.com/office/powerpoint/2010/main" val="290751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a:t>Hockey voor iedereen</a:t>
            </a:r>
          </a:p>
        </p:txBody>
      </p:sp>
      <p:sp>
        <p:nvSpPr>
          <p:cNvPr id="3" name="Tijdelijke aanduiding voor inhoud 2"/>
          <p:cNvSpPr>
            <a:spLocks noGrp="1"/>
          </p:cNvSpPr>
          <p:nvPr>
            <p:ph idx="1"/>
          </p:nvPr>
        </p:nvSpPr>
        <p:spPr/>
        <p:txBody>
          <a:bodyPr/>
          <a:lstStyle/>
          <a:p>
            <a:pPr marL="0" indent="0">
              <a:buNone/>
            </a:pPr>
            <a:r>
              <a:rPr lang="nl-NL" b="1" dirty="0"/>
              <a:t>Stelling </a:t>
            </a:r>
          </a:p>
          <a:p>
            <a:r>
              <a:rPr lang="nl-NL" sz="2000" dirty="0"/>
              <a:t>Onze vereniging heeft geen problemen met </a:t>
            </a:r>
            <a:r>
              <a:rPr lang="nl-NL" sz="2000" dirty="0" err="1"/>
              <a:t>LHTB’ers</a:t>
            </a:r>
            <a:r>
              <a:rPr lang="nl-NL" sz="2000" dirty="0"/>
              <a:t>. Door het te benoemen creëer je juist een probleem.</a:t>
            </a:r>
            <a:endParaRPr lang="nl-NL" dirty="0"/>
          </a:p>
          <a:p>
            <a:endParaRPr lang="nl-NL" dirty="0"/>
          </a:p>
          <a:p>
            <a:endParaRPr lang="nl-NL" dirty="0"/>
          </a:p>
          <a:p>
            <a:endParaRPr lang="nl-NL" dirty="0"/>
          </a:p>
        </p:txBody>
      </p:sp>
    </p:spTree>
    <p:extLst>
      <p:ext uri="{BB962C8B-B14F-4D97-AF65-F5344CB8AC3E}">
        <p14:creationId xmlns:p14="http://schemas.microsoft.com/office/powerpoint/2010/main" val="3635224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Hockey voor iedereen</a:t>
            </a:r>
          </a:p>
        </p:txBody>
      </p:sp>
      <p:sp>
        <p:nvSpPr>
          <p:cNvPr id="3" name="Tijdelijke aanduiding voor inhoud 2"/>
          <p:cNvSpPr>
            <a:spLocks noGrp="1"/>
          </p:cNvSpPr>
          <p:nvPr>
            <p:ph idx="1"/>
          </p:nvPr>
        </p:nvSpPr>
        <p:spPr/>
        <p:txBody>
          <a:bodyPr>
            <a:normAutofit fontScale="92500" lnSpcReduction="20000"/>
          </a:bodyPr>
          <a:lstStyle/>
          <a:p>
            <a:pPr marL="0" indent="0">
              <a:buNone/>
            </a:pPr>
            <a:r>
              <a:rPr lang="nl-NL" b="1" dirty="0"/>
              <a:t>Enkele jaren geleden is er bij een hockeyvereniging in Noord-Holland het volgende voorgekomen</a:t>
            </a:r>
          </a:p>
          <a:p>
            <a:pPr marL="0" indent="0">
              <a:buNone/>
            </a:pPr>
            <a:r>
              <a:rPr lang="nl-NL" i="1" dirty="0"/>
              <a:t>Een speler van jongens A zat in de knel met zijn gevoelens. Hij was homoseksueel en doordat hij zijn geaardheid verborgen hield, uit angst voor negatieve reacties, worstelde hij met het gevoel dat hij niet zichzelf kon zijn. </a:t>
            </a:r>
          </a:p>
          <a:p>
            <a:pPr marL="0" indent="0">
              <a:buNone/>
            </a:pPr>
            <a:r>
              <a:rPr lang="nl-NL" i="1" dirty="0"/>
              <a:t>De jongen was naar de vertrouwenscontactpersoon van de vereniging gegaan omdat hij de behoefte had om zijn teamgenoten te vertellen dat hij op jongens viel, maar hij wilde bespreken of en hoe hij dit het beste kon doen. Na het gesprek met deze vertrouwenscontactpersoon durfde de jongen het aan om het aan zijn teamgenoten te vertellen na een wedstrijd. Hij schraapte al zijn moed bij elkaar en zei tegen zijn teamgenoten dat hij op jongens viel. Zijn ‘</a:t>
            </a:r>
            <a:r>
              <a:rPr lang="nl-NL" i="1" dirty="0" err="1"/>
              <a:t>coming</a:t>
            </a:r>
            <a:r>
              <a:rPr lang="nl-NL" i="1" dirty="0"/>
              <a:t> out’ viel helemaal verkeerd bij zijn team en na veel gesprekken met de jongen en het team en andere betrokkenen is er besloten om de jongen in een lager team te plaatsen voor het restant van het jaar. </a:t>
            </a:r>
          </a:p>
          <a:p>
            <a:pPr marL="0" indent="0">
              <a:buNone/>
            </a:pPr>
            <a:endParaRPr lang="nl-NL" i="1" dirty="0"/>
          </a:p>
          <a:p>
            <a:pPr marL="0" indent="0">
              <a:buNone/>
            </a:pPr>
            <a:endParaRPr lang="nl-NL" i="1" dirty="0"/>
          </a:p>
        </p:txBody>
      </p:sp>
    </p:spTree>
    <p:extLst>
      <p:ext uri="{BB962C8B-B14F-4D97-AF65-F5344CB8AC3E}">
        <p14:creationId xmlns:p14="http://schemas.microsoft.com/office/powerpoint/2010/main" val="10543737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Hockey voor iedereen</a:t>
            </a:r>
          </a:p>
        </p:txBody>
      </p:sp>
      <p:sp>
        <p:nvSpPr>
          <p:cNvPr id="3" name="Tijdelijke aanduiding voor inhoud 2"/>
          <p:cNvSpPr>
            <a:spLocks noGrp="1"/>
          </p:cNvSpPr>
          <p:nvPr>
            <p:ph idx="1"/>
          </p:nvPr>
        </p:nvSpPr>
        <p:spPr/>
        <p:txBody>
          <a:bodyPr>
            <a:normAutofit lnSpcReduction="10000"/>
          </a:bodyPr>
          <a:lstStyle/>
          <a:p>
            <a:pPr marL="725488" lvl="1" indent="-457200">
              <a:buFont typeface="+mj-lt"/>
              <a:buAutoNum type="arabicPeriod"/>
            </a:pPr>
            <a:r>
              <a:rPr lang="nl-NL" dirty="0"/>
              <a:t>Inhoud verenigingstoolkit op </a:t>
            </a:r>
            <a:r>
              <a:rPr lang="nl-NL" dirty="0">
                <a:hlinkClick r:id="rId3"/>
              </a:rPr>
              <a:t>www.knhb.nl/hockeyvooriedereen</a:t>
            </a:r>
            <a:r>
              <a:rPr lang="nl-NL" dirty="0"/>
              <a:t>:</a:t>
            </a:r>
          </a:p>
          <a:p>
            <a:pPr marL="993775" lvl="2" indent="-457200"/>
            <a:r>
              <a:rPr lang="nl-NL" dirty="0"/>
              <a:t>Filmportretten van Pepijn, John en Maartje (laatste 2 volgen later):</a:t>
            </a:r>
          </a:p>
          <a:p>
            <a:pPr marL="1271588" lvl="3" indent="-457200"/>
            <a:r>
              <a:rPr lang="nl-NL" dirty="0"/>
              <a:t>Lange versies</a:t>
            </a:r>
          </a:p>
          <a:p>
            <a:pPr marL="1271588" lvl="3" indent="-457200"/>
            <a:r>
              <a:rPr lang="nl-NL" dirty="0"/>
              <a:t>Korte trailers per portret</a:t>
            </a:r>
          </a:p>
          <a:p>
            <a:pPr marL="1271588" lvl="3" indent="-457200"/>
            <a:r>
              <a:rPr lang="nl-NL" dirty="0"/>
              <a:t>Versies met ondertiteling</a:t>
            </a:r>
          </a:p>
          <a:p>
            <a:pPr marL="993775" lvl="2" indent="-457200"/>
            <a:r>
              <a:rPr lang="nl-NL" dirty="0"/>
              <a:t>Stappenplannen per doelgroep</a:t>
            </a:r>
          </a:p>
          <a:p>
            <a:pPr marL="993775" lvl="2" indent="-457200"/>
            <a:r>
              <a:rPr lang="nl-NL" dirty="0"/>
              <a:t>Achtergrondinformatie, eerdere campagnes, eerder verschenen artikelen van derden</a:t>
            </a:r>
          </a:p>
          <a:p>
            <a:pPr marL="993775" lvl="2" indent="-457200"/>
            <a:r>
              <a:rPr lang="nl-NL" dirty="0"/>
              <a:t>Banners</a:t>
            </a:r>
          </a:p>
          <a:p>
            <a:pPr marL="993775" lvl="2" indent="-457200"/>
            <a:r>
              <a:rPr lang="nl-NL" dirty="0"/>
              <a:t>Presentatie</a:t>
            </a:r>
          </a:p>
          <a:p>
            <a:pPr marL="725488" lvl="1" indent="-457200">
              <a:buFont typeface="+mj-lt"/>
              <a:buAutoNum type="arabicPeriod"/>
            </a:pPr>
            <a:r>
              <a:rPr lang="nl-NL" dirty="0"/>
              <a:t>Themabijeenkomsten per district</a:t>
            </a:r>
          </a:p>
        </p:txBody>
      </p:sp>
    </p:spTree>
    <p:extLst>
      <p:ext uri="{BB962C8B-B14F-4D97-AF65-F5344CB8AC3E}">
        <p14:creationId xmlns:p14="http://schemas.microsoft.com/office/powerpoint/2010/main" val="8780699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a:t>Hockey voor iedereen</a:t>
            </a:r>
          </a:p>
        </p:txBody>
      </p:sp>
      <p:sp>
        <p:nvSpPr>
          <p:cNvPr id="3" name="Tijdelijke aanduiding voor inhoud 2"/>
          <p:cNvSpPr>
            <a:spLocks noGrp="1"/>
          </p:cNvSpPr>
          <p:nvPr>
            <p:ph idx="1"/>
          </p:nvPr>
        </p:nvSpPr>
        <p:spPr/>
        <p:txBody>
          <a:bodyPr/>
          <a:lstStyle/>
          <a:p>
            <a:r>
              <a:rPr lang="nl-NL" dirty="0"/>
              <a:t>Beelden zeggen vaak meer dan woorden, daarom heeft de KNHB </a:t>
            </a:r>
            <a:r>
              <a:rPr lang="nl-NL" dirty="0">
                <a:hlinkClick r:id="rId3"/>
              </a:rPr>
              <a:t>dit portret van </a:t>
            </a:r>
            <a:r>
              <a:rPr lang="nl-NL">
                <a:hlinkClick r:id="rId3"/>
              </a:rPr>
              <a:t>Pepijn Keppel</a:t>
            </a:r>
            <a:r>
              <a:rPr lang="nl-NL"/>
              <a:t> </a:t>
            </a:r>
            <a:r>
              <a:rPr lang="nl-NL" dirty="0"/>
              <a:t>gemaakt.</a:t>
            </a:r>
            <a:endParaRPr lang="nl-NL" b="1" i="1" dirty="0"/>
          </a:p>
          <a:p>
            <a:endParaRPr lang="nl-NL" b="1" i="1" dirty="0"/>
          </a:p>
        </p:txBody>
      </p:sp>
      <p:pic>
        <p:nvPicPr>
          <p:cNvPr id="7" name="Afbeelding 6">
            <a:extLst>
              <a:ext uri="{FF2B5EF4-FFF2-40B4-BE49-F238E27FC236}">
                <a16:creationId xmlns:a16="http://schemas.microsoft.com/office/drawing/2014/main" id="{D41592BB-2B86-4378-948C-419F23BE72F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59637" y="3295517"/>
            <a:ext cx="7621064" cy="1905266"/>
          </a:xfrm>
          <a:prstGeom prst="rect">
            <a:avLst/>
          </a:prstGeom>
        </p:spPr>
      </p:pic>
    </p:spTree>
    <p:extLst>
      <p:ext uri="{BB962C8B-B14F-4D97-AF65-F5344CB8AC3E}">
        <p14:creationId xmlns:p14="http://schemas.microsoft.com/office/powerpoint/2010/main" val="1527136857"/>
      </p:ext>
    </p:extLst>
  </p:cSld>
  <p:clrMapOvr>
    <a:masterClrMapping/>
  </p:clrMapOvr>
</p:sld>
</file>

<file path=ppt/theme/theme1.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KNHB">
      <a:dk1>
        <a:sysClr val="windowText" lastClr="000000"/>
      </a:dk1>
      <a:lt1>
        <a:sysClr val="window" lastClr="FFFFFF"/>
      </a:lt1>
      <a:dk2>
        <a:srgbClr val="6B6D70"/>
      </a:dk2>
      <a:lt2>
        <a:srgbClr val="E7E6E6"/>
      </a:lt2>
      <a:accent1>
        <a:srgbClr val="293770"/>
      </a:accent1>
      <a:accent2>
        <a:srgbClr val="E5251F"/>
      </a:accent2>
      <a:accent3>
        <a:srgbClr val="189CD8"/>
      </a:accent3>
      <a:accent4>
        <a:srgbClr val="E40870"/>
      </a:accent4>
      <a:accent5>
        <a:srgbClr val="FCC30A"/>
      </a:accent5>
      <a:accent6>
        <a:srgbClr val="0D9958"/>
      </a:accent6>
      <a:hlink>
        <a:srgbClr val="0563C1"/>
      </a:hlink>
      <a:folHlink>
        <a:srgbClr val="954F72"/>
      </a:folHlink>
    </a:clrScheme>
    <a:fontScheme name="KNHB">
      <a:majorFont>
        <a:latin typeface="Verdana"/>
        <a:ea typeface=""/>
        <a:cs typeface=""/>
      </a:majorFont>
      <a:minorFont>
        <a:latin typeface="Verdana"/>
        <a:ea typeface=""/>
        <a:cs typeface=""/>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e_Uitgebreid.potx" id="{A3AED845-D4CD-4FF7-B508-4F3B895180C7}" vid="{469AA714-C32C-418E-9FDD-0AFFF2DF8B3B}"/>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TotalTime>
  <Words>1460</Words>
  <Application>Microsoft Office PowerPoint</Application>
  <PresentationFormat>Breedbeeld</PresentationFormat>
  <Paragraphs>96</Paragraphs>
  <Slides>8</Slides>
  <Notes>7</Notes>
  <HiddenSlides>0</HiddenSlides>
  <MMClips>0</MMClips>
  <ScaleCrop>false</ScaleCrop>
  <HeadingPairs>
    <vt:vector size="6" baseType="variant">
      <vt:variant>
        <vt:lpstr>Gebruikte lettertypen</vt:lpstr>
      </vt:variant>
      <vt:variant>
        <vt:i4>4</vt:i4>
      </vt:variant>
      <vt:variant>
        <vt:lpstr>Thema</vt:lpstr>
      </vt:variant>
      <vt:variant>
        <vt:i4>2</vt:i4>
      </vt:variant>
      <vt:variant>
        <vt:lpstr>Diatitels</vt:lpstr>
      </vt:variant>
      <vt:variant>
        <vt:i4>8</vt:i4>
      </vt:variant>
    </vt:vector>
  </HeadingPairs>
  <TitlesOfParts>
    <vt:vector size="14" baseType="lpstr">
      <vt:lpstr>Arial</vt:lpstr>
      <vt:lpstr>Calibri</vt:lpstr>
      <vt:lpstr>Calibri Light</vt:lpstr>
      <vt:lpstr>Verdana</vt:lpstr>
      <vt:lpstr>Office-thema</vt:lpstr>
      <vt:lpstr>Kantoorthema</vt:lpstr>
      <vt:lpstr>PowerPoint-presentatie</vt:lpstr>
      <vt:lpstr>Waar gaan we het over hebben </vt:lpstr>
      <vt:lpstr>KNHB Sportiviteit &amp; Respect campagne</vt:lpstr>
      <vt:lpstr>Hockey voor iedereen</vt:lpstr>
      <vt:lpstr>Hockey voor iedereen</vt:lpstr>
      <vt:lpstr>Hockey voor iedereen</vt:lpstr>
      <vt:lpstr>Hockey voor iedereen</vt:lpstr>
      <vt:lpstr>Hockey voor iedereen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kikalensvelt@futurecode.nl</dc:creator>
  <cp:lastModifiedBy>Elke Thijssen</cp:lastModifiedBy>
  <cp:revision>3</cp:revision>
  <dcterms:created xsi:type="dcterms:W3CDTF">2017-06-15T08:41:28Z</dcterms:created>
  <dcterms:modified xsi:type="dcterms:W3CDTF">2017-09-20T07:57:42Z</dcterms:modified>
</cp:coreProperties>
</file>